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2" r:id="rId7"/>
    <p:sldId id="263" r:id="rId8"/>
    <p:sldId id="264" r:id="rId9"/>
    <p:sldId id="265" r:id="rId10"/>
    <p:sldId id="266" r:id="rId11"/>
    <p:sldId id="280" r:id="rId12"/>
    <p:sldId id="272" r:id="rId13"/>
    <p:sldId id="273" r:id="rId14"/>
    <p:sldId id="274" r:id="rId15"/>
    <p:sldId id="275" r:id="rId16"/>
    <p:sldId id="276" r:id="rId17"/>
    <p:sldId id="277" r:id="rId18"/>
    <p:sldId id="270" r:id="rId19"/>
    <p:sldId id="271" r:id="rId20"/>
    <p:sldId id="267" r:id="rId21"/>
    <p:sldId id="268" r:id="rId22"/>
    <p:sldId id="279"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6"/>
    <p:restoredTop sz="95827"/>
  </p:normalViewPr>
  <p:slideViewPr>
    <p:cSldViewPr snapToGrid="0" snapToObjects="1">
      <p:cViewPr varScale="1">
        <p:scale>
          <a:sx n="114" d="100"/>
          <a:sy n="114" d="100"/>
        </p:scale>
        <p:origin x="6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0FAC7E3-1672-794E-B360-1B3DBA051A72}" type="datetimeFigureOut">
              <a:rPr lang="en-US" smtClean="0"/>
              <a:t>7/19/21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03BF218-B8D5-CA40-9576-61376848909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138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FAC7E3-1672-794E-B360-1B3DBA051A72}"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16897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FAC7E3-1672-794E-B360-1B3DBA051A72}"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34043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FAC7E3-1672-794E-B360-1B3DBA051A72}"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424494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0FAC7E3-1672-794E-B360-1B3DBA051A72}" type="datetimeFigureOut">
              <a:rPr lang="en-US" smtClean="0"/>
              <a:t>7/19/21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03BF218-B8D5-CA40-9576-61376848909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6288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0FAC7E3-1672-794E-B360-1B3DBA051A72}" type="datetimeFigureOut">
              <a:rPr lang="en-US" smtClean="0"/>
              <a:t>7/19/21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35775775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0FAC7E3-1672-794E-B360-1B3DBA051A72}" type="datetimeFigureOut">
              <a:rPr lang="en-US" smtClean="0"/>
              <a:t>7/19/21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39685867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0FAC7E3-1672-794E-B360-1B3DBA051A72}" type="datetimeFigureOut">
              <a:rPr lang="en-US" smtClean="0"/>
              <a:t>7/19/21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19578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AC7E3-1672-794E-B360-1B3DBA051A72}" type="datetimeFigureOut">
              <a:rPr lang="en-US" smtClean="0"/>
              <a:t>7/19/21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197425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0FAC7E3-1672-794E-B360-1B3DBA051A72}" type="datetimeFigureOut">
              <a:rPr lang="en-US" smtClean="0"/>
              <a:t>7/19/21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03BF218-B8D5-CA40-9576-61376848909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2836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0FAC7E3-1672-794E-B360-1B3DBA051A72}" type="datetimeFigureOut">
              <a:rPr lang="en-US" smtClean="0"/>
              <a:t>7/19/21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03BF218-B8D5-CA40-9576-61376848909D}" type="slidenum">
              <a:rPr lang="en-US" smtClean="0"/>
              <a:t>‹#›</a:t>
            </a:fld>
            <a:endParaRPr lang="en-US"/>
          </a:p>
        </p:txBody>
      </p:sp>
    </p:spTree>
    <p:extLst>
      <p:ext uri="{BB962C8B-B14F-4D97-AF65-F5344CB8AC3E}">
        <p14:creationId xmlns:p14="http://schemas.microsoft.com/office/powerpoint/2010/main" val="112199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FAC7E3-1672-794E-B360-1B3DBA051A72}" type="datetimeFigureOut">
              <a:rPr lang="en-US" smtClean="0"/>
              <a:t>7/19/21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03BF218-B8D5-CA40-9576-61376848909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5181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s://www.barhamprimary.co.uk/attachments/download.asp?file=3253&amp;type=pdf"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85B4B3-EE69-4E3E-91F0-B61C1FC9B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0051D-D890-A44F-815D-466CC03A6CE1}"/>
              </a:ext>
            </a:extLst>
          </p:cNvPr>
          <p:cNvSpPr>
            <a:spLocks noGrp="1"/>
          </p:cNvSpPr>
          <p:nvPr>
            <p:ph type="ctrTitle"/>
          </p:nvPr>
        </p:nvSpPr>
        <p:spPr>
          <a:xfrm>
            <a:off x="644849" y="954923"/>
            <a:ext cx="5875694" cy="4656552"/>
          </a:xfrm>
        </p:spPr>
        <p:txBody>
          <a:bodyPr>
            <a:normAutofit/>
          </a:bodyPr>
          <a:lstStyle/>
          <a:p>
            <a:r>
              <a:rPr lang="en-US"/>
              <a:t>Welcome to year 5</a:t>
            </a:r>
          </a:p>
        </p:txBody>
      </p:sp>
      <p:sp useBgFill="1">
        <p:nvSpPr>
          <p:cNvPr id="73" name="Freeform 22">
            <a:extLst>
              <a:ext uri="{FF2B5EF4-FFF2-40B4-BE49-F238E27FC236}">
                <a16:creationId xmlns:a16="http://schemas.microsoft.com/office/drawing/2014/main" id="{2C16B41A-15C5-49D2-BDA4-89B0E4D0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ln w="0">
            <a:noFill/>
            <a:prstDash val="solid"/>
            <a:round/>
            <a:headEnd/>
            <a:tailEnd/>
          </a:ln>
        </p:spPr>
      </p:sp>
      <p:pic>
        <p:nvPicPr>
          <p:cNvPr id="1026" name="Picture 2" descr="Life in Year 5">
            <a:extLst>
              <a:ext uri="{FF2B5EF4-FFF2-40B4-BE49-F238E27FC236}">
                <a16:creationId xmlns:a16="http://schemas.microsoft.com/office/drawing/2014/main" id="{911A9000-D764-AB47-8957-75243D6228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74674" y="1431205"/>
            <a:ext cx="3995589" cy="399558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18 Jul 2021 at 14:47:33" descr="Audio Recording 18 Jul 2021 at 14:47:33">
            <a:hlinkClick r:id="" action="ppaction://media"/>
            <a:extLst>
              <a:ext uri="{FF2B5EF4-FFF2-40B4-BE49-F238E27FC236}">
                <a16:creationId xmlns:a16="http://schemas.microsoft.com/office/drawing/2014/main" id="{16BD59AF-C061-7A48-BC3B-CE95A485ED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8449" y="5926267"/>
            <a:ext cx="812800" cy="812800"/>
          </a:xfrm>
          <a:prstGeom prst="rect">
            <a:avLst/>
          </a:prstGeom>
        </p:spPr>
      </p:pic>
    </p:spTree>
    <p:extLst>
      <p:ext uri="{BB962C8B-B14F-4D97-AF65-F5344CB8AC3E}">
        <p14:creationId xmlns:p14="http://schemas.microsoft.com/office/powerpoint/2010/main" val="392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14693" y="2346159"/>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Home learning is a key part in the pupils developing a secure understanding of the concepts being taught so that they are able to continue to grow as learners.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sz="30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Every piece of home</a:t>
            </a:r>
            <a:r>
              <a:rPr lang="en-GB" sz="3000" dirty="0">
                <a:solidFill>
                  <a:schemeClr val="tx1"/>
                </a:solidFill>
                <a:latin typeface="Arial Rounded MT Bold" panose="020F0704030504030204" pitchFamily="34" charset="0"/>
              </a:rPr>
              <a:t> learning must be completed to the best of the pupils’ ability and handed in on the due date. If not, the pupil will have breaktime detention. </a:t>
            </a:r>
            <a:endParaRPr kumimoji="0" lang="en-GB" sz="30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6:51:13" descr="Audio Recording 18 Jul 2021 at 16:51:13">
            <a:hlinkClick r:id="" action="ppaction://media"/>
            <a:extLst>
              <a:ext uri="{FF2B5EF4-FFF2-40B4-BE49-F238E27FC236}">
                <a16:creationId xmlns:a16="http://schemas.microsoft.com/office/drawing/2014/main" id="{F5FF82F9-ACE5-D646-9393-4D18A75DC5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843" y="5948901"/>
            <a:ext cx="812800" cy="812800"/>
          </a:xfrm>
          <a:prstGeom prst="rect">
            <a:avLst/>
          </a:prstGeom>
        </p:spPr>
      </p:pic>
    </p:spTree>
    <p:extLst>
      <p:ext uri="{BB962C8B-B14F-4D97-AF65-F5344CB8AC3E}">
        <p14:creationId xmlns:p14="http://schemas.microsoft.com/office/powerpoint/2010/main" val="3196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311313"/>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872163" y="1538085"/>
            <a:ext cx="10755937" cy="2450468"/>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400" dirty="0">
                <a:solidFill>
                  <a:schemeClr val="tx1"/>
                </a:solidFill>
                <a:latin typeface="Arial Rounded MT Bold" panose="020F0704030504030204" pitchFamily="34" charset="0"/>
              </a:rPr>
              <a:t>From September, this will be a timetable of the home learning your child will be receiving. Please ensure to make sure that your child has completed their homework, independently, to the best of their ability and that they bring it into school ready to go through when the homework is due:</a:t>
            </a:r>
          </a:p>
          <a:p>
            <a:pPr algn="ctr">
              <a:buClr>
                <a:srgbClr val="2A1A00"/>
              </a:buClr>
              <a:defRPr/>
            </a:pPr>
            <a:r>
              <a:rPr kumimoji="0" lang="en-GB" sz="24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Daily Maths and Writing homework </a:t>
            </a:r>
            <a:r>
              <a:rPr kumimoji="0" lang="en-GB" sz="24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due the following day, to be completed in homework book.</a:t>
            </a:r>
          </a:p>
          <a:p>
            <a:pPr algn="ctr">
              <a:buClr>
                <a:srgbClr val="2A1A00"/>
              </a:buClr>
              <a:defRPr/>
            </a:pPr>
            <a:r>
              <a:rPr kumimoji="0" lang="en-GB" sz="24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Daily reading record</a:t>
            </a:r>
            <a:r>
              <a:rPr lang="en-GB" sz="2400" dirty="0">
                <a:solidFill>
                  <a:schemeClr val="tx1"/>
                </a:solidFill>
                <a:latin typeface="Arial Rounded MT Bold" panose="020F0704030504030204" pitchFamily="34" charset="0"/>
              </a:rPr>
              <a:t>– due the following day, to be completed in reading journals.</a:t>
            </a:r>
          </a:p>
          <a:p>
            <a:pPr algn="ctr">
              <a:buClr>
                <a:srgbClr val="2A1A00"/>
              </a:buClr>
              <a:defRPr/>
            </a:pPr>
            <a:r>
              <a:rPr kumimoji="0" lang="en-GB" sz="24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Wee</a:t>
            </a:r>
            <a:r>
              <a:rPr lang="en-GB" sz="2400" b="1" dirty="0" err="1">
                <a:solidFill>
                  <a:schemeClr val="tx1"/>
                </a:solidFill>
                <a:latin typeface="Arial Rounded MT Bold" panose="020F0704030504030204" pitchFamily="34" charset="0"/>
              </a:rPr>
              <a:t>kly</a:t>
            </a:r>
            <a:r>
              <a:rPr lang="en-GB" sz="2400" b="1" dirty="0">
                <a:solidFill>
                  <a:schemeClr val="tx1"/>
                </a:solidFill>
                <a:latin typeface="Arial Rounded MT Bold" panose="020F0704030504030204" pitchFamily="34" charset="0"/>
              </a:rPr>
              <a:t> reading, writing and maths homework </a:t>
            </a:r>
            <a:r>
              <a:rPr lang="en-GB" sz="2400" dirty="0">
                <a:solidFill>
                  <a:schemeClr val="tx1"/>
                </a:solidFill>
                <a:latin typeface="Arial Rounded MT Bold" panose="020F0704030504030204" pitchFamily="34" charset="0"/>
              </a:rPr>
              <a:t>– due the following week, to be completed in homework book.</a:t>
            </a:r>
          </a:p>
          <a:p>
            <a:pPr algn="ctr">
              <a:buClr>
                <a:srgbClr val="2A1A00"/>
              </a:buClr>
              <a:defRPr/>
            </a:pPr>
            <a:r>
              <a:rPr kumimoji="0" lang="en-GB" sz="24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Weekly spelling </a:t>
            </a:r>
            <a:r>
              <a:rPr kumimoji="0" lang="en-GB" sz="24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 </a:t>
            </a:r>
            <a:r>
              <a:rPr lang="en-GB" sz="2400" dirty="0">
                <a:solidFill>
                  <a:schemeClr val="tx1"/>
                </a:solidFill>
                <a:latin typeface="Arial Rounded MT Bold" panose="020F0704030504030204" pitchFamily="34" charset="0"/>
              </a:rPr>
              <a:t>spellings will be tested the following week in class. </a:t>
            </a:r>
            <a:endParaRPr kumimoji="0" lang="en-GB" sz="24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6:53:19" descr="Audio Recording 18 Jul 2021 at 16:53:19">
            <a:hlinkClick r:id="" action="ppaction://media"/>
            <a:extLst>
              <a:ext uri="{FF2B5EF4-FFF2-40B4-BE49-F238E27FC236}">
                <a16:creationId xmlns:a16="http://schemas.microsoft.com/office/drawing/2014/main" id="{11F4CC73-8CCE-7842-879D-17C9B4B496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8031" y="5730574"/>
            <a:ext cx="812800" cy="812800"/>
          </a:xfrm>
          <a:prstGeom prst="rect">
            <a:avLst/>
          </a:prstGeom>
        </p:spPr>
      </p:pic>
    </p:spTree>
    <p:extLst>
      <p:ext uri="{BB962C8B-B14F-4D97-AF65-F5344CB8AC3E}">
        <p14:creationId xmlns:p14="http://schemas.microsoft.com/office/powerpoint/2010/main" val="37522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240316"/>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1027582" y="1239336"/>
            <a:ext cx="558770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400" dirty="0">
                <a:solidFill>
                  <a:schemeClr val="tx1"/>
                </a:solidFill>
                <a:latin typeface="Arial Rounded MT Bold" panose="020F0704030504030204" pitchFamily="34" charset="0"/>
              </a:rPr>
              <a:t>Over the summer holidays, we have set your child homework which they will have to complete and bring in on the first day back to school: 2</a:t>
            </a:r>
            <a:r>
              <a:rPr lang="en-GB" sz="2400" baseline="30000" dirty="0">
                <a:solidFill>
                  <a:schemeClr val="tx1"/>
                </a:solidFill>
                <a:latin typeface="Arial Rounded MT Bold" panose="020F0704030504030204" pitchFamily="34" charset="0"/>
              </a:rPr>
              <a:t>nd</a:t>
            </a:r>
            <a:r>
              <a:rPr lang="en-GB" sz="2400" dirty="0">
                <a:solidFill>
                  <a:schemeClr val="tx1"/>
                </a:solidFill>
                <a:latin typeface="Arial Rounded MT Bold" panose="020F0704030504030204" pitchFamily="34" charset="0"/>
              </a:rPr>
              <a:t> September 2021. We have provided your child with a paper copy and have put the homework on the school website for you to access.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400" dirty="0">
                <a:solidFill>
                  <a:schemeClr val="tx1"/>
                </a:solidFill>
                <a:latin typeface="Arial Rounded MT Bold" panose="020F0704030504030204" pitchFamily="34" charset="0"/>
              </a:rPr>
              <a:t>You will be able to access the homework following this link:</a:t>
            </a:r>
          </a:p>
          <a:p>
            <a:pPr marL="0" lvl="0" indent="0" algn="ctr">
              <a:buClr>
                <a:srgbClr val="2A1A00"/>
              </a:buClr>
              <a:buNone/>
              <a:defRPr/>
            </a:pPr>
            <a:r>
              <a:rPr lang="en-GB" sz="2400" dirty="0">
                <a:solidFill>
                  <a:schemeClr val="tx1"/>
                </a:solidFill>
                <a:latin typeface="Arial Rounded MT Bold" panose="020F0704030504030204" pitchFamily="34" charset="0"/>
                <a:hlinkClick r:id="rId4"/>
              </a:rPr>
              <a:t>https://www.barhamprimary.co.uk/attachments/download.asp?file=3253&amp;type=pdf</a:t>
            </a:r>
            <a:endParaRPr lang="en-GB" sz="2400" dirty="0">
              <a:solidFill>
                <a:schemeClr val="tx1"/>
              </a:solidFill>
              <a:latin typeface="Arial Rounded MT Bold" panose="020F0704030504030204" pitchFamily="34" charset="0"/>
            </a:endParaRPr>
          </a:p>
          <a:p>
            <a:pPr marL="0" lvl="0" indent="0" algn="ctr">
              <a:buClr>
                <a:srgbClr val="2A1A00"/>
              </a:buClr>
              <a:buNone/>
              <a:defRPr/>
            </a:pPr>
            <a:endParaRPr lang="en-GB" sz="2400" dirty="0">
              <a:solidFill>
                <a:schemeClr val="tx1"/>
              </a:solidFill>
              <a:latin typeface="Arial Rounded MT Bold" panose="020F0704030504030204" pitchFamily="34" charset="0"/>
            </a:endParaRPr>
          </a:p>
        </p:txBody>
      </p:sp>
      <p:pic>
        <p:nvPicPr>
          <p:cNvPr id="2" name="Picture 1"/>
          <p:cNvPicPr>
            <a:picLocks noChangeAspect="1"/>
          </p:cNvPicPr>
          <p:nvPr/>
        </p:nvPicPr>
        <p:blipFill>
          <a:blip r:embed="rId5"/>
          <a:stretch>
            <a:fillRect/>
          </a:stretch>
        </p:blipFill>
        <p:spPr>
          <a:xfrm>
            <a:off x="7168668" y="1451681"/>
            <a:ext cx="4305300" cy="5248275"/>
          </a:xfrm>
          <a:prstGeom prst="rect">
            <a:avLst/>
          </a:prstGeom>
        </p:spPr>
      </p:pic>
      <p:pic>
        <p:nvPicPr>
          <p:cNvPr id="3" name="Audio Recording 18 Jul 2021 at 16:54:02" descr="Audio Recording 18 Jul 2021 at 16:54:02">
            <a:hlinkClick r:id="" action="ppaction://media"/>
            <a:extLst>
              <a:ext uri="{FF2B5EF4-FFF2-40B4-BE49-F238E27FC236}">
                <a16:creationId xmlns:a16="http://schemas.microsoft.com/office/drawing/2014/main" id="{5CFAC1C8-5D1B-D346-9ECB-53A89E306F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800" y="6068391"/>
            <a:ext cx="812800" cy="812800"/>
          </a:xfrm>
          <a:prstGeom prst="rect">
            <a:avLst/>
          </a:prstGeom>
        </p:spPr>
      </p:pic>
    </p:spTree>
    <p:extLst>
      <p:ext uri="{BB962C8B-B14F-4D97-AF65-F5344CB8AC3E}">
        <p14:creationId xmlns:p14="http://schemas.microsoft.com/office/powerpoint/2010/main" val="89879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548698" y="1778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71138" y="1488204"/>
            <a:ext cx="4221751"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400" dirty="0">
                <a:solidFill>
                  <a:schemeClr val="tx1"/>
                </a:solidFill>
                <a:latin typeface="Arial Rounded MT Bold" panose="020F0704030504030204" pitchFamily="34" charset="0"/>
              </a:rPr>
              <a:t>For Literacy, we have given your child some revision based on possessive plurals. They can use the knowledge organiser, provided, and the link, provided, to help them revise the topic. We will be completing an assessment when the pupils return based on possessive plurals.</a:t>
            </a:r>
          </a:p>
        </p:txBody>
      </p:sp>
      <p:pic>
        <p:nvPicPr>
          <p:cNvPr id="2" name="Picture 1"/>
          <p:cNvPicPr>
            <a:picLocks noChangeAspect="1"/>
          </p:cNvPicPr>
          <p:nvPr/>
        </p:nvPicPr>
        <p:blipFill>
          <a:blip r:embed="rId4"/>
          <a:stretch>
            <a:fillRect/>
          </a:stretch>
        </p:blipFill>
        <p:spPr>
          <a:xfrm>
            <a:off x="5376974" y="1828270"/>
            <a:ext cx="6353175" cy="4352925"/>
          </a:xfrm>
          <a:prstGeom prst="rect">
            <a:avLst/>
          </a:prstGeom>
        </p:spPr>
      </p:pic>
      <p:pic>
        <p:nvPicPr>
          <p:cNvPr id="3" name="Audio Recording 18 Jul 2021 at 16:55:40" descr="Audio Recording 18 Jul 2021 at 16:55:40">
            <a:hlinkClick r:id="" action="ppaction://media"/>
            <a:extLst>
              <a:ext uri="{FF2B5EF4-FFF2-40B4-BE49-F238E27FC236}">
                <a16:creationId xmlns:a16="http://schemas.microsoft.com/office/drawing/2014/main" id="{CFD8CBEB-FE65-B541-BE08-25BEB19935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843" y="5867316"/>
            <a:ext cx="812800" cy="812800"/>
          </a:xfrm>
          <a:prstGeom prst="rect">
            <a:avLst/>
          </a:prstGeom>
        </p:spPr>
      </p:pic>
    </p:spTree>
    <p:extLst>
      <p:ext uri="{BB962C8B-B14F-4D97-AF65-F5344CB8AC3E}">
        <p14:creationId xmlns:p14="http://schemas.microsoft.com/office/powerpoint/2010/main" val="148512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548698" y="1778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1152149" y="1171625"/>
            <a:ext cx="4221751"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200" dirty="0">
                <a:solidFill>
                  <a:schemeClr val="tx1"/>
                </a:solidFill>
                <a:latin typeface="Arial Rounded MT Bold" panose="020F0704030504030204" pitchFamily="34" charset="0"/>
              </a:rPr>
              <a:t>For Maths, we have given your child some revision based on: dividing and multiplying by 10 and 100, reading the time to the minute and calculating time and equivalent fractions and writing decimal equivalents. They can use the knowledge organisers, provided, and the links, provided, to help them revise the topic. We will be completing an assessment when the pupils return based on the topics.</a:t>
            </a:r>
          </a:p>
        </p:txBody>
      </p:sp>
      <p:pic>
        <p:nvPicPr>
          <p:cNvPr id="3" name="Picture 2"/>
          <p:cNvPicPr>
            <a:picLocks noChangeAspect="1"/>
          </p:cNvPicPr>
          <p:nvPr/>
        </p:nvPicPr>
        <p:blipFill>
          <a:blip r:embed="rId4"/>
          <a:stretch>
            <a:fillRect/>
          </a:stretch>
        </p:blipFill>
        <p:spPr>
          <a:xfrm>
            <a:off x="5373900" y="1736559"/>
            <a:ext cx="6353175" cy="4467225"/>
          </a:xfrm>
          <a:prstGeom prst="rect">
            <a:avLst/>
          </a:prstGeom>
        </p:spPr>
      </p:pic>
      <p:pic>
        <p:nvPicPr>
          <p:cNvPr id="2" name="Audio Recording 18 Jul 2021 at 16:59:09" descr="Audio Recording 18 Jul 2021 at 16:59:09">
            <a:hlinkClick r:id="" action="ppaction://media"/>
            <a:extLst>
              <a:ext uri="{FF2B5EF4-FFF2-40B4-BE49-F238E27FC236}">
                <a16:creationId xmlns:a16="http://schemas.microsoft.com/office/drawing/2014/main" id="{BCBA9D20-0EBB-8842-92AC-FDA1B942AF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9295" y="6203784"/>
            <a:ext cx="812800" cy="812800"/>
          </a:xfrm>
          <a:prstGeom prst="rect">
            <a:avLst/>
          </a:prstGeom>
        </p:spPr>
      </p:pic>
    </p:spTree>
    <p:extLst>
      <p:ext uri="{BB962C8B-B14F-4D97-AF65-F5344CB8AC3E}">
        <p14:creationId xmlns:p14="http://schemas.microsoft.com/office/powerpoint/2010/main" val="7594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548698" y="1778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71138" y="2470338"/>
            <a:ext cx="4221751"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200" dirty="0">
                <a:solidFill>
                  <a:schemeClr val="tx1"/>
                </a:solidFill>
                <a:latin typeface="Arial Rounded MT Bold" panose="020F0704030504030204" pitchFamily="34" charset="0"/>
              </a:rPr>
              <a:t>For Reading, we have given your child two inference activities so that they can continue to work on the skills which they have been taught in year 4. </a:t>
            </a:r>
          </a:p>
        </p:txBody>
      </p:sp>
      <p:pic>
        <p:nvPicPr>
          <p:cNvPr id="2" name="Picture 1"/>
          <p:cNvPicPr>
            <a:picLocks noChangeAspect="1"/>
          </p:cNvPicPr>
          <p:nvPr/>
        </p:nvPicPr>
        <p:blipFill>
          <a:blip r:embed="rId4"/>
          <a:stretch>
            <a:fillRect/>
          </a:stretch>
        </p:blipFill>
        <p:spPr>
          <a:xfrm>
            <a:off x="5354850" y="1657536"/>
            <a:ext cx="6372225" cy="4133850"/>
          </a:xfrm>
          <a:prstGeom prst="rect">
            <a:avLst/>
          </a:prstGeom>
        </p:spPr>
      </p:pic>
      <p:pic>
        <p:nvPicPr>
          <p:cNvPr id="3" name="Audio Recording 18 Jul 2021 at 17:00:20" descr="Audio Recording 18 Jul 2021 at 17:00:20">
            <a:hlinkClick r:id="" action="ppaction://media"/>
            <a:extLst>
              <a:ext uri="{FF2B5EF4-FFF2-40B4-BE49-F238E27FC236}">
                <a16:creationId xmlns:a16="http://schemas.microsoft.com/office/drawing/2014/main" id="{2ABA88C9-AFFD-E845-9767-0B9B8BCD30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861" y="5817789"/>
            <a:ext cx="812800" cy="812800"/>
          </a:xfrm>
          <a:prstGeom prst="rect">
            <a:avLst/>
          </a:prstGeom>
        </p:spPr>
      </p:pic>
    </p:spTree>
    <p:extLst>
      <p:ext uri="{BB962C8B-B14F-4D97-AF65-F5344CB8AC3E}">
        <p14:creationId xmlns:p14="http://schemas.microsoft.com/office/powerpoint/2010/main" val="31100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548698" y="1778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27991" y="1367591"/>
            <a:ext cx="6177660"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200" dirty="0">
                <a:solidFill>
                  <a:schemeClr val="tx1"/>
                </a:solidFill>
                <a:latin typeface="Arial Rounded MT Bold" panose="020F0704030504030204" pitchFamily="34" charset="0"/>
              </a:rPr>
              <a:t>We have also given your child an exciting reading challenge. Over the summer holidays, your child will need to read for 20 minutes (everyday.) When they return back in September, they will need to explain to their teachers what they have read. In order to make this exciting, we have provided your child with a 25 day reading challenge. Please take pictures of your child reading for the challenge which you can share with your child’s class teacher in September. We will be using these pictures for an exciting display!</a:t>
            </a:r>
          </a:p>
        </p:txBody>
      </p:sp>
      <p:pic>
        <p:nvPicPr>
          <p:cNvPr id="3" name="Picture 2"/>
          <p:cNvPicPr>
            <a:picLocks noChangeAspect="1"/>
          </p:cNvPicPr>
          <p:nvPr/>
        </p:nvPicPr>
        <p:blipFill>
          <a:blip r:embed="rId4"/>
          <a:stretch>
            <a:fillRect/>
          </a:stretch>
        </p:blipFill>
        <p:spPr>
          <a:xfrm>
            <a:off x="7148798" y="1331716"/>
            <a:ext cx="4155837" cy="5526284"/>
          </a:xfrm>
          <a:prstGeom prst="rect">
            <a:avLst/>
          </a:prstGeom>
        </p:spPr>
      </p:pic>
      <p:pic>
        <p:nvPicPr>
          <p:cNvPr id="2" name="Audio Recording 18 Jul 2021 at 17:02:40" descr="Audio Recording 18 Jul 2021 at 17:02:40">
            <a:hlinkClick r:id="" action="ppaction://media"/>
            <a:extLst>
              <a:ext uri="{FF2B5EF4-FFF2-40B4-BE49-F238E27FC236}">
                <a16:creationId xmlns:a16="http://schemas.microsoft.com/office/drawing/2014/main" id="{ECC69506-30E5-E040-8091-C0EE2C941D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0463" y="5867316"/>
            <a:ext cx="812800" cy="812800"/>
          </a:xfrm>
          <a:prstGeom prst="rect">
            <a:avLst/>
          </a:prstGeom>
        </p:spPr>
      </p:pic>
    </p:spTree>
    <p:extLst>
      <p:ext uri="{BB962C8B-B14F-4D97-AF65-F5344CB8AC3E}">
        <p14:creationId xmlns:p14="http://schemas.microsoft.com/office/powerpoint/2010/main" val="11555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548698" y="1778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Home learning</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94044" y="1734630"/>
            <a:ext cx="6177660"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2400" dirty="0">
                <a:solidFill>
                  <a:schemeClr val="tx1"/>
                </a:solidFill>
                <a:latin typeface="Arial Rounded MT Bold" panose="020F0704030504030204" pitchFamily="34" charset="0"/>
              </a:rPr>
              <a:t>When we return back in September, we are going to be learning about the Anglo Saxons. Therefore, as some pre-loading we have given your child a variety of Literacy, Reading, Maths and Science activities. Your child will need to choose one activity per topic and complete it. They will need to bring their work back in on the 1</a:t>
            </a:r>
            <a:r>
              <a:rPr lang="en-GB" sz="2400" baseline="30000" dirty="0">
                <a:solidFill>
                  <a:schemeClr val="tx1"/>
                </a:solidFill>
                <a:latin typeface="Arial Rounded MT Bold" panose="020F0704030504030204" pitchFamily="34" charset="0"/>
              </a:rPr>
              <a:t>st</a:t>
            </a:r>
            <a:r>
              <a:rPr lang="en-GB" sz="2400" dirty="0">
                <a:solidFill>
                  <a:schemeClr val="tx1"/>
                </a:solidFill>
                <a:latin typeface="Arial Rounded MT Bold" panose="020F0704030504030204" pitchFamily="34" charset="0"/>
              </a:rPr>
              <a:t> day back, we will be giving prizes for the best topic homework in each class!</a:t>
            </a:r>
          </a:p>
        </p:txBody>
      </p:sp>
      <p:pic>
        <p:nvPicPr>
          <p:cNvPr id="2" name="Picture 1"/>
          <p:cNvPicPr>
            <a:picLocks noChangeAspect="1"/>
          </p:cNvPicPr>
          <p:nvPr/>
        </p:nvPicPr>
        <p:blipFill>
          <a:blip r:embed="rId4"/>
          <a:stretch>
            <a:fillRect/>
          </a:stretch>
        </p:blipFill>
        <p:spPr>
          <a:xfrm>
            <a:off x="7617050" y="1351357"/>
            <a:ext cx="3940691" cy="5506643"/>
          </a:xfrm>
          <a:prstGeom prst="rect">
            <a:avLst/>
          </a:prstGeom>
        </p:spPr>
      </p:pic>
      <p:pic>
        <p:nvPicPr>
          <p:cNvPr id="3" name="Audio Recording 18 Jul 2021 at 17:04:32" descr="Audio Recording 18 Jul 2021 at 17:04:32">
            <a:hlinkClick r:id="" action="ppaction://media"/>
            <a:extLst>
              <a:ext uri="{FF2B5EF4-FFF2-40B4-BE49-F238E27FC236}">
                <a16:creationId xmlns:a16="http://schemas.microsoft.com/office/drawing/2014/main" id="{598D2145-09A7-FE41-803A-98B40FAF94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9038" y="5867316"/>
            <a:ext cx="812800" cy="812800"/>
          </a:xfrm>
          <a:prstGeom prst="rect">
            <a:avLst/>
          </a:prstGeom>
        </p:spPr>
      </p:pic>
    </p:spTree>
    <p:extLst>
      <p:ext uri="{BB962C8B-B14F-4D97-AF65-F5344CB8AC3E}">
        <p14:creationId xmlns:p14="http://schemas.microsoft.com/office/powerpoint/2010/main" val="6963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791457"/>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8800" b="0" i="0" u="none" strike="noStrike" kern="1200" cap="all" spc="150" normalizeH="0" baseline="0" noProof="0" dirty="0">
                <a:ln>
                  <a:noFill/>
                </a:ln>
                <a:solidFill>
                  <a:schemeClr val="tx1"/>
                </a:solidFill>
                <a:effectLst/>
                <a:uLnTx/>
                <a:uFillTx/>
                <a:ea typeface="+mj-ea"/>
                <a:cs typeface="+mj-cs"/>
              </a:rPr>
              <a:t>Online learning</a:t>
            </a: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14693" y="2601450"/>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Throughout the year, we will be using a variety of online learning platforms to enhance your child’s learning such as: </a:t>
            </a:r>
            <a:r>
              <a:rPr lang="en-GB" sz="3000" dirty="0" err="1">
                <a:solidFill>
                  <a:schemeClr val="tx1"/>
                </a:solidFill>
                <a:latin typeface="Arial Rounded MT Bold" panose="020F0704030504030204" pitchFamily="34" charset="0"/>
              </a:rPr>
              <a:t>SPAG.com</a:t>
            </a:r>
            <a:r>
              <a:rPr lang="en-GB" sz="3000" dirty="0">
                <a:solidFill>
                  <a:schemeClr val="tx1"/>
                </a:solidFill>
                <a:latin typeface="Arial Rounded MT Bold" panose="020F0704030504030204" pitchFamily="34" charset="0"/>
              </a:rPr>
              <a:t>, </a:t>
            </a:r>
            <a:r>
              <a:rPr lang="en-GB" sz="3000" dirty="0" err="1">
                <a:solidFill>
                  <a:schemeClr val="tx1"/>
                </a:solidFill>
                <a:latin typeface="Arial Rounded MT Bold" panose="020F0704030504030204" pitchFamily="34" charset="0"/>
              </a:rPr>
              <a:t>maths.co.uk</a:t>
            </a:r>
            <a:r>
              <a:rPr lang="en-GB" sz="3000" dirty="0">
                <a:solidFill>
                  <a:schemeClr val="tx1"/>
                </a:solidFill>
                <a:latin typeface="Arial Rounded MT Bold" panose="020F0704030504030204" pitchFamily="34" charset="0"/>
              </a:rPr>
              <a:t> and </a:t>
            </a:r>
            <a:r>
              <a:rPr lang="en-GB" sz="3000" dirty="0" err="1">
                <a:solidFill>
                  <a:schemeClr val="tx1"/>
                </a:solidFill>
                <a:latin typeface="Arial Rounded MT Bold" panose="020F0704030504030204" pitchFamily="34" charset="0"/>
              </a:rPr>
              <a:t>bugclub</a:t>
            </a:r>
            <a:r>
              <a:rPr lang="en-GB" sz="3000" dirty="0">
                <a:solidFill>
                  <a:schemeClr val="tx1"/>
                </a:solidFill>
                <a:latin typeface="Arial Rounded MT Bold" panose="020F0704030504030204" pitchFamily="34" charset="0"/>
              </a:rPr>
              <a:t>.</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noProof="0" dirty="0">
                <a:solidFill>
                  <a:schemeClr val="tx1"/>
                </a:solidFill>
                <a:latin typeface="Arial Rounded MT Bold" panose="020F0704030504030204" pitchFamily="34" charset="0"/>
              </a:rPr>
              <a:t>Your child will be given </a:t>
            </a:r>
            <a:r>
              <a:rPr lang="en-GB" sz="3000" noProof="0" dirty="0" err="1">
                <a:solidFill>
                  <a:schemeClr val="tx1"/>
                </a:solidFill>
                <a:latin typeface="Arial Rounded MT Bold" panose="020F0704030504030204" pitchFamily="34" charset="0"/>
              </a:rPr>
              <a:t>th</a:t>
            </a:r>
            <a:r>
              <a:rPr lang="en-GB" sz="3000" dirty="0" err="1">
                <a:solidFill>
                  <a:schemeClr val="tx1"/>
                </a:solidFill>
                <a:latin typeface="Arial Rounded MT Bold" panose="020F0704030504030204" pitchFamily="34" charset="0"/>
              </a:rPr>
              <a:t>eir</a:t>
            </a:r>
            <a:r>
              <a:rPr lang="en-GB" sz="3000" dirty="0">
                <a:solidFill>
                  <a:schemeClr val="tx1"/>
                </a:solidFill>
                <a:latin typeface="Arial Rounded MT Bold" panose="020F0704030504030204" pitchFamily="34" charset="0"/>
              </a:rPr>
              <a:t> logins in the first week, it is their responsibility to look keep the logins safe and to complete their work to the best of their ability. </a:t>
            </a:r>
            <a:endParaRPr kumimoji="0" lang="en-GB" sz="30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7:05:25" descr="Audio Recording 18 Jul 2021 at 17:05:25">
            <a:hlinkClick r:id="" action="ppaction://media"/>
            <a:extLst>
              <a:ext uri="{FF2B5EF4-FFF2-40B4-BE49-F238E27FC236}">
                <a16:creationId xmlns:a16="http://schemas.microsoft.com/office/drawing/2014/main" id="{2FCEE7F0-6925-2045-924A-68737E8D5E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738" y="5948901"/>
            <a:ext cx="812800" cy="812800"/>
          </a:xfrm>
          <a:prstGeom prst="rect">
            <a:avLst/>
          </a:prstGeom>
        </p:spPr>
      </p:pic>
    </p:spTree>
    <p:extLst>
      <p:ext uri="{BB962C8B-B14F-4D97-AF65-F5344CB8AC3E}">
        <p14:creationId xmlns:p14="http://schemas.microsoft.com/office/powerpoint/2010/main" val="38051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8800" b="0" i="0" u="none" strike="noStrike" kern="1200" cap="all" spc="150" normalizeH="0" baseline="0" noProof="0" dirty="0">
                <a:ln>
                  <a:noFill/>
                </a:ln>
                <a:solidFill>
                  <a:schemeClr val="tx1"/>
                </a:solidFill>
                <a:effectLst/>
                <a:uLnTx/>
                <a:uFillTx/>
                <a:ea typeface="+mj-ea"/>
                <a:cs typeface="+mj-cs"/>
              </a:rPr>
              <a:t>ClassDojo</a:t>
            </a: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890630" y="2384881"/>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Parents are expected to login to ClassDojo and to check their messages daily. This platform is key for the parents to be able to communicate with their teachers and teacher to communicate with the parents.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sz="30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Pupils will be given their ClassDojo logins during their first week back.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7:06:26" descr="Audio Recording 18 Jul 2021 at 17:06:26">
            <a:hlinkClick r:id="" action="ppaction://media"/>
            <a:extLst>
              <a:ext uri="{FF2B5EF4-FFF2-40B4-BE49-F238E27FC236}">
                <a16:creationId xmlns:a16="http://schemas.microsoft.com/office/drawing/2014/main" id="{FD60AA17-7028-4349-A7CF-2041666539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6162" y="5948901"/>
            <a:ext cx="812800" cy="812800"/>
          </a:xfrm>
          <a:prstGeom prst="rect">
            <a:avLst/>
          </a:prstGeom>
        </p:spPr>
      </p:pic>
    </p:spTree>
    <p:extLst>
      <p:ext uri="{BB962C8B-B14F-4D97-AF65-F5344CB8AC3E}">
        <p14:creationId xmlns:p14="http://schemas.microsoft.com/office/powerpoint/2010/main" val="138572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1D00-8FF2-AD4A-A01F-75C1DC760CC2}"/>
              </a:ext>
            </a:extLst>
          </p:cNvPr>
          <p:cNvSpPr>
            <a:spLocks noGrp="1"/>
          </p:cNvSpPr>
          <p:nvPr>
            <p:ph type="title"/>
          </p:nvPr>
        </p:nvSpPr>
        <p:spPr/>
        <p:txBody>
          <a:bodyPr>
            <a:normAutofit/>
          </a:bodyPr>
          <a:lstStyle/>
          <a:p>
            <a:pPr algn="ctr"/>
            <a:r>
              <a:rPr lang="en-US" sz="8800"/>
              <a:t>Meet the team</a:t>
            </a:r>
            <a:endParaRPr lang="en-US" sz="8800" dirty="0"/>
          </a:p>
        </p:txBody>
      </p:sp>
      <p:sp>
        <p:nvSpPr>
          <p:cNvPr id="4" name="Subtitle 2">
            <a:extLst>
              <a:ext uri="{FF2B5EF4-FFF2-40B4-BE49-F238E27FC236}">
                <a16:creationId xmlns:a16="http://schemas.microsoft.com/office/drawing/2014/main" id="{31F869E2-CFC5-364F-AFFD-EC30D9D4D558}"/>
              </a:ext>
            </a:extLst>
          </p:cNvPr>
          <p:cNvSpPr txBox="1">
            <a:spLocks/>
          </p:cNvSpPr>
          <p:nvPr/>
        </p:nvSpPr>
        <p:spPr>
          <a:xfrm>
            <a:off x="6340838" y="1676275"/>
            <a:ext cx="5565422" cy="39648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90000"/>
              </a:lnSpc>
              <a:buNone/>
            </a:pPr>
            <a:r>
              <a:rPr lang="en-GB" sz="2400" dirty="0">
                <a:solidFill>
                  <a:schemeClr val="tx1"/>
                </a:solidFill>
                <a:latin typeface="Arial Rounded MT Bold" panose="020F0704030504030204" pitchFamily="34" charset="0"/>
              </a:rPr>
              <a:t>5R – Mr G</a:t>
            </a:r>
          </a:p>
          <a:p>
            <a:pPr marL="0" indent="0" algn="ctr">
              <a:lnSpc>
                <a:spcPct val="90000"/>
              </a:lnSpc>
              <a:buNone/>
            </a:pPr>
            <a:r>
              <a:rPr lang="en-GB" sz="2400" dirty="0">
                <a:solidFill>
                  <a:schemeClr val="tx1"/>
                </a:solidFill>
                <a:latin typeface="Arial Rounded MT Bold" panose="020F0704030504030204" pitchFamily="34" charset="0"/>
              </a:rPr>
              <a:t>5S – Miss Kumaradevan (Year Leader) </a:t>
            </a:r>
          </a:p>
          <a:p>
            <a:pPr marL="0" indent="0" algn="ctr">
              <a:lnSpc>
                <a:spcPct val="90000"/>
              </a:lnSpc>
              <a:buNone/>
            </a:pPr>
            <a:r>
              <a:rPr lang="en-GB" sz="2400" dirty="0">
                <a:solidFill>
                  <a:schemeClr val="tx1"/>
                </a:solidFill>
                <a:latin typeface="Arial Rounded MT Bold" panose="020F0704030504030204" pitchFamily="34" charset="0"/>
              </a:rPr>
              <a:t>5T – Miss Hirani</a:t>
            </a:r>
          </a:p>
          <a:p>
            <a:pPr marL="0" indent="0" algn="ctr">
              <a:lnSpc>
                <a:spcPct val="90000"/>
              </a:lnSpc>
              <a:buNone/>
            </a:pPr>
            <a:r>
              <a:rPr lang="en-GB" sz="2400" dirty="0">
                <a:solidFill>
                  <a:schemeClr val="tx1"/>
                </a:solidFill>
                <a:latin typeface="Arial Rounded MT Bold" panose="020F0704030504030204" pitchFamily="34" charset="0"/>
              </a:rPr>
              <a:t>5U – Miss Al-</a:t>
            </a:r>
            <a:r>
              <a:rPr lang="en-GB" sz="2400" dirty="0" err="1">
                <a:solidFill>
                  <a:schemeClr val="tx1"/>
                </a:solidFill>
                <a:latin typeface="Arial Rounded MT Bold" panose="020F0704030504030204" pitchFamily="34" charset="0"/>
              </a:rPr>
              <a:t>Zeer</a:t>
            </a:r>
            <a:endParaRPr lang="en-GB" sz="2400" dirty="0">
              <a:solidFill>
                <a:schemeClr val="tx1"/>
              </a:solidFill>
              <a:latin typeface="Arial Rounded MT Bold" panose="020F0704030504030204" pitchFamily="34" charset="0"/>
            </a:endParaRPr>
          </a:p>
          <a:p>
            <a:pPr marL="0" indent="0" algn="ctr">
              <a:lnSpc>
                <a:spcPct val="90000"/>
              </a:lnSpc>
              <a:buNone/>
            </a:pPr>
            <a:r>
              <a:rPr lang="en-GB" sz="2400" dirty="0">
                <a:solidFill>
                  <a:schemeClr val="tx1"/>
                </a:solidFill>
                <a:latin typeface="Arial Rounded MT Bold" panose="020F0704030504030204" pitchFamily="34" charset="0"/>
              </a:rPr>
              <a:t>Learning Assistant: Mrs Shah, Mrs Naik, Miss Tiffany, Mrs Hussain, Mr Wright and Ms Angela</a:t>
            </a:r>
          </a:p>
          <a:p>
            <a:pPr marL="0" indent="0" algn="ctr">
              <a:lnSpc>
                <a:spcPct val="90000"/>
              </a:lnSpc>
              <a:buNone/>
            </a:pPr>
            <a:r>
              <a:rPr lang="en-GB" sz="2400" dirty="0">
                <a:solidFill>
                  <a:schemeClr val="tx1"/>
                </a:solidFill>
                <a:latin typeface="Arial Rounded MT Bold" panose="020F0704030504030204" pitchFamily="34" charset="0"/>
              </a:rPr>
              <a:t>Student Teacher: Miss Shah</a:t>
            </a:r>
          </a:p>
          <a:p>
            <a:pPr marL="0" indent="0" algn="ctr">
              <a:lnSpc>
                <a:spcPct val="90000"/>
              </a:lnSpc>
              <a:buNone/>
            </a:pPr>
            <a:endParaRPr lang="en-GB" sz="2400" dirty="0">
              <a:solidFill>
                <a:schemeClr val="tx1"/>
              </a:solidFill>
              <a:latin typeface="Arial Rounded MT Bold" panose="020F0704030504030204" pitchFamily="34" charset="0"/>
            </a:endParaRPr>
          </a:p>
          <a:p>
            <a:pPr marL="0" indent="0" algn="ctr">
              <a:lnSpc>
                <a:spcPct val="90000"/>
              </a:lnSpc>
              <a:buNone/>
            </a:pPr>
            <a:r>
              <a:rPr lang="en-GB" sz="2400" dirty="0">
                <a:solidFill>
                  <a:schemeClr val="tx1"/>
                </a:solidFill>
                <a:latin typeface="Arial Rounded MT Bold" panose="020F0704030504030204" pitchFamily="34" charset="0"/>
              </a:rPr>
              <a:t>Year Group Phase Leader: </a:t>
            </a:r>
          </a:p>
          <a:p>
            <a:pPr marL="0" indent="0" algn="ctr">
              <a:lnSpc>
                <a:spcPct val="90000"/>
              </a:lnSpc>
              <a:buNone/>
            </a:pPr>
            <a:r>
              <a:rPr lang="en-GB" sz="2400" dirty="0">
                <a:solidFill>
                  <a:schemeClr val="tx1"/>
                </a:solidFill>
                <a:latin typeface="Arial Rounded MT Bold" panose="020F0704030504030204" pitchFamily="34" charset="0"/>
              </a:rPr>
              <a:t>Mrs Van Amstel</a:t>
            </a:r>
          </a:p>
        </p:txBody>
      </p:sp>
      <p:pic>
        <p:nvPicPr>
          <p:cNvPr id="8" name="Picture 7" descr="A group of people posing for a photo&#10;&#10;Description automatically generated">
            <a:extLst>
              <a:ext uri="{FF2B5EF4-FFF2-40B4-BE49-F238E27FC236}">
                <a16:creationId xmlns:a16="http://schemas.microsoft.com/office/drawing/2014/main" id="{8303B267-6E98-6342-BB96-BD57D5C2D0AC}"/>
              </a:ext>
            </a:extLst>
          </p:cNvPr>
          <p:cNvPicPr>
            <a:picLocks noChangeAspect="1"/>
          </p:cNvPicPr>
          <p:nvPr/>
        </p:nvPicPr>
        <p:blipFill rotWithShape="1">
          <a:blip r:embed="rId4"/>
          <a:srcRect r="9728"/>
          <a:stretch/>
        </p:blipFill>
        <p:spPr>
          <a:xfrm>
            <a:off x="1030449" y="1973637"/>
            <a:ext cx="5310389" cy="4074299"/>
          </a:xfrm>
          <a:prstGeom prst="rect">
            <a:avLst/>
          </a:prstGeom>
        </p:spPr>
      </p:pic>
      <p:pic>
        <p:nvPicPr>
          <p:cNvPr id="3" name="Audio Recording 18 Jul 2021 at 14:48:58" descr="Audio Recording 18 Jul 2021 at 14:48:58">
            <a:hlinkClick r:id="" action="ppaction://media"/>
            <a:extLst>
              <a:ext uri="{FF2B5EF4-FFF2-40B4-BE49-F238E27FC236}">
                <a16:creationId xmlns:a16="http://schemas.microsoft.com/office/drawing/2014/main" id="{97ACC189-1027-6547-965A-2C2873635F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278" y="6045200"/>
            <a:ext cx="812800" cy="812800"/>
          </a:xfrm>
          <a:prstGeom prst="rect">
            <a:avLst/>
          </a:prstGeom>
        </p:spPr>
      </p:pic>
    </p:spTree>
    <p:extLst>
      <p:ext uri="{BB962C8B-B14F-4D97-AF65-F5344CB8AC3E}">
        <p14:creationId xmlns:p14="http://schemas.microsoft.com/office/powerpoint/2010/main" val="4227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fontScale="77500" lnSpcReduction="200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How can you help your child?</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14693" y="1940794"/>
            <a:ext cx="10755937" cy="4728409"/>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rPr>
              <a:t>You can help your child grow</a:t>
            </a:r>
            <a:r>
              <a:rPr lang="en-GB" sz="3000" dirty="0">
                <a:solidFill>
                  <a:schemeClr val="tx1"/>
                </a:solidFill>
                <a:latin typeface="Arial Rounded MT Bold" panose="020F0704030504030204" pitchFamily="34" charset="77"/>
              </a:rPr>
              <a:t> as a learner through a variety of ways:</a:t>
            </a:r>
          </a:p>
          <a:p>
            <a:pPr algn="ctr">
              <a:buClr>
                <a:srgbClr val="2A1A00"/>
              </a:buClr>
            </a:pPr>
            <a:r>
              <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rPr>
              <a:t>Speak to your child, daily, about what they have learnt.</a:t>
            </a:r>
          </a:p>
          <a:p>
            <a:pPr algn="ctr">
              <a:buClr>
                <a:srgbClr val="2A1A00"/>
              </a:buClr>
            </a:pPr>
            <a:r>
              <a:rPr lang="en-GB" sz="3000" dirty="0">
                <a:solidFill>
                  <a:schemeClr val="tx1"/>
                </a:solidFill>
                <a:latin typeface="Arial Rounded MT Bold" panose="020F0704030504030204" pitchFamily="34" charset="77"/>
              </a:rPr>
              <a:t>Ensure your child has completed their daily home learning to the best of their ability.</a:t>
            </a:r>
          </a:p>
          <a:p>
            <a:pPr algn="ctr">
              <a:buClr>
                <a:srgbClr val="2A1A00"/>
              </a:buClr>
            </a:pPr>
            <a:r>
              <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rPr>
              <a:t>Ensure your child reads, daily, for at least 20 minutes.</a:t>
            </a:r>
          </a:p>
          <a:p>
            <a:pPr algn="ctr">
              <a:buClr>
                <a:srgbClr val="2A1A00"/>
              </a:buClr>
            </a:pPr>
            <a:r>
              <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rPr>
              <a:t>Provide your child with opportunities to use their mathematical understanding in every day situations. </a:t>
            </a:r>
          </a:p>
          <a:p>
            <a:pPr marL="0" indent="0" algn="ctr">
              <a:buClr>
                <a:srgbClr val="2A1A00"/>
              </a:buClr>
              <a:buNone/>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a:p>
            <a:pPr algn="ctr">
              <a:buClr>
                <a:srgbClr val="2A1A00"/>
              </a:buCl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p:txBody>
      </p:sp>
      <p:pic>
        <p:nvPicPr>
          <p:cNvPr id="2" name="Audio Recording 18 Jul 2021 at 17:07:37" descr="Audio Recording 18 Jul 2021 at 17:07:37">
            <a:hlinkClick r:id="" action="ppaction://media"/>
            <a:extLst>
              <a:ext uri="{FF2B5EF4-FFF2-40B4-BE49-F238E27FC236}">
                <a16:creationId xmlns:a16="http://schemas.microsoft.com/office/drawing/2014/main" id="{26B60017-CD5D-C84C-9293-18BB97BC66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9930" y="6045200"/>
            <a:ext cx="812800" cy="812800"/>
          </a:xfrm>
          <a:prstGeom prst="rect">
            <a:avLst/>
          </a:prstGeom>
        </p:spPr>
      </p:pic>
    </p:spTree>
    <p:extLst>
      <p:ext uri="{BB962C8B-B14F-4D97-AF65-F5344CB8AC3E}">
        <p14:creationId xmlns:p14="http://schemas.microsoft.com/office/powerpoint/2010/main" val="14732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fontScale="77500" lnSpcReduction="200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What will your child need?</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04644" y="1890552"/>
            <a:ext cx="10755937" cy="4728409"/>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ctr">
              <a:buClr>
                <a:srgbClr val="2A1A00"/>
              </a:buCl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p:txBody>
      </p:sp>
      <p:sp>
        <p:nvSpPr>
          <p:cNvPr id="5" name="Content Placeholder 2">
            <a:extLst>
              <a:ext uri="{FF2B5EF4-FFF2-40B4-BE49-F238E27FC236}">
                <a16:creationId xmlns:a16="http://schemas.microsoft.com/office/drawing/2014/main" id="{304B2ECC-14C3-9B4C-8002-602CCD7FCCE6}"/>
              </a:ext>
            </a:extLst>
          </p:cNvPr>
          <p:cNvSpPr txBox="1">
            <a:spLocks/>
          </p:cNvSpPr>
          <p:nvPr/>
        </p:nvSpPr>
        <p:spPr>
          <a:xfrm>
            <a:off x="904643" y="1975963"/>
            <a:ext cx="10755937" cy="4728409"/>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b="0" i="0" u="none" strike="noStrike" kern="1200" cap="none" spc="0" normalizeH="0" baseline="0" noProof="0" dirty="0">
                <a:ln>
                  <a:noFill/>
                </a:ln>
                <a:solidFill>
                  <a:schemeClr val="tx1"/>
                </a:solidFill>
                <a:effectLst/>
                <a:uLnTx/>
                <a:uFillTx/>
                <a:latin typeface="Arial Rounded MT Bold" panose="020F0704030504030204" pitchFamily="34" charset="77"/>
              </a:rPr>
              <a:t>Your child will need to bring a pencil case to school, containing:</a:t>
            </a:r>
          </a:p>
          <a:p>
            <a:pPr algn="ctr">
              <a:spcBef>
                <a:spcPts val="0"/>
              </a:spcBef>
              <a:buClr>
                <a:srgbClr val="2A1A00"/>
              </a:buClr>
            </a:pPr>
            <a:r>
              <a:rPr lang="en-GB" dirty="0">
                <a:solidFill>
                  <a:schemeClr val="tx1"/>
                </a:solidFill>
                <a:latin typeface="Arial Rounded MT Bold" panose="020F0704030504030204" pitchFamily="34" charset="77"/>
              </a:rPr>
              <a:t>Pencils</a:t>
            </a:r>
          </a:p>
          <a:p>
            <a:pPr algn="ctr">
              <a:spcBef>
                <a:spcPts val="0"/>
              </a:spcBef>
              <a:buClr>
                <a:srgbClr val="2A1A00"/>
              </a:buClr>
            </a:pPr>
            <a:r>
              <a:rPr lang="en-GB" dirty="0">
                <a:solidFill>
                  <a:schemeClr val="tx1"/>
                </a:solidFill>
                <a:latin typeface="Arial Rounded MT Bold" panose="020F0704030504030204" pitchFamily="34" charset="77"/>
              </a:rPr>
              <a:t>Blue Pen</a:t>
            </a:r>
          </a:p>
          <a:p>
            <a:pPr algn="ctr">
              <a:spcBef>
                <a:spcPts val="0"/>
              </a:spcBef>
              <a:buClr>
                <a:srgbClr val="2A1A00"/>
              </a:buClr>
            </a:pPr>
            <a:r>
              <a:rPr lang="en-GB" dirty="0">
                <a:solidFill>
                  <a:schemeClr val="tx1"/>
                </a:solidFill>
                <a:latin typeface="Arial Rounded MT Bold" panose="020F0704030504030204" pitchFamily="34" charset="77"/>
              </a:rPr>
              <a:t>Rubber</a:t>
            </a:r>
          </a:p>
          <a:p>
            <a:pPr algn="ctr">
              <a:spcBef>
                <a:spcPts val="0"/>
              </a:spcBef>
              <a:buClr>
                <a:srgbClr val="2A1A00"/>
              </a:buClr>
            </a:pPr>
            <a:r>
              <a:rPr lang="en-GB">
                <a:solidFill>
                  <a:schemeClr val="tx1"/>
                </a:solidFill>
                <a:latin typeface="Arial Rounded MT Bold" panose="020F0704030504030204" pitchFamily="34" charset="77"/>
              </a:rPr>
              <a:t>Sharpener</a:t>
            </a:r>
            <a:endParaRPr lang="en-GB" dirty="0">
              <a:solidFill>
                <a:schemeClr val="tx1"/>
              </a:solidFill>
              <a:latin typeface="Arial Rounded MT Bold" panose="020F0704030504030204" pitchFamily="34" charset="77"/>
            </a:endParaRPr>
          </a:p>
          <a:p>
            <a:pPr algn="ctr">
              <a:spcBef>
                <a:spcPts val="0"/>
              </a:spcBef>
              <a:buClr>
                <a:srgbClr val="2A1A00"/>
              </a:buClr>
            </a:pPr>
            <a:r>
              <a:rPr lang="en-GB" dirty="0">
                <a:solidFill>
                  <a:schemeClr val="tx1"/>
                </a:solidFill>
                <a:latin typeface="Arial Rounded MT Bold" panose="020F0704030504030204" pitchFamily="34" charset="77"/>
              </a:rPr>
              <a:t>Ruler </a:t>
            </a:r>
          </a:p>
          <a:p>
            <a:pPr algn="ctr">
              <a:spcBef>
                <a:spcPts val="0"/>
              </a:spcBef>
              <a:buClr>
                <a:srgbClr val="2A1A00"/>
              </a:buClr>
            </a:pPr>
            <a:r>
              <a:rPr lang="en-GB" dirty="0">
                <a:solidFill>
                  <a:schemeClr val="tx1"/>
                </a:solidFill>
                <a:latin typeface="Arial Rounded MT Bold" panose="020F0704030504030204" pitchFamily="34" charset="77"/>
              </a:rPr>
              <a:t>Glue Stick</a:t>
            </a:r>
          </a:p>
          <a:p>
            <a:pPr algn="ctr">
              <a:spcBef>
                <a:spcPts val="0"/>
              </a:spcBef>
              <a:buClr>
                <a:srgbClr val="2A1A00"/>
              </a:buClr>
            </a:pPr>
            <a:r>
              <a:rPr lang="en-GB" dirty="0">
                <a:solidFill>
                  <a:schemeClr val="tx1"/>
                </a:solidFill>
                <a:latin typeface="Arial Rounded MT Bold" panose="020F0704030504030204" pitchFamily="34" charset="77"/>
              </a:rPr>
              <a:t>Colour Pencils</a:t>
            </a:r>
          </a:p>
          <a:p>
            <a:pPr algn="ctr">
              <a:spcBef>
                <a:spcPts val="0"/>
              </a:spcBef>
              <a:buClr>
                <a:srgbClr val="2A1A00"/>
              </a:buClr>
            </a:pPr>
            <a:r>
              <a:rPr lang="en-GB" dirty="0">
                <a:solidFill>
                  <a:schemeClr val="tx1"/>
                </a:solidFill>
                <a:latin typeface="Arial Rounded MT Bold" panose="020F0704030504030204" pitchFamily="34" charset="77"/>
              </a:rPr>
              <a:t>Note book to complete their weekly and daily homework in</a:t>
            </a:r>
          </a:p>
          <a:p>
            <a:pPr algn="ctr">
              <a:spcBef>
                <a:spcPts val="0"/>
              </a:spcBef>
              <a:buClr>
                <a:srgbClr val="2A1A00"/>
              </a:buClr>
            </a:pPr>
            <a:r>
              <a:rPr lang="en-GB" dirty="0">
                <a:solidFill>
                  <a:schemeClr val="tx1"/>
                </a:solidFill>
                <a:latin typeface="Arial Rounded MT Bold" panose="020F0704030504030204" pitchFamily="34" charset="77"/>
              </a:rPr>
              <a:t>Folder to put their homework in</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b="1" i="0" u="none" strike="noStrike" kern="1200" cap="none" spc="0" normalizeH="0" baseline="0" noProof="0" dirty="0">
                <a:ln>
                  <a:noFill/>
                </a:ln>
                <a:solidFill>
                  <a:schemeClr val="tx1"/>
                </a:solidFill>
                <a:effectLst/>
                <a:uLnTx/>
                <a:uFillTx/>
                <a:latin typeface="Arial Rounded MT Bold" panose="020F0704030504030204" pitchFamily="34" charset="77"/>
              </a:rPr>
              <a:t>Please ensure that your child’s name is on all the equipment they bring in.</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1050" b="1" i="0" u="none" strike="noStrike" kern="1200" cap="none" spc="0" normalizeH="0" baseline="0" noProof="0" dirty="0">
              <a:ln>
                <a:noFill/>
              </a:ln>
              <a:solidFill>
                <a:schemeClr val="tx1"/>
              </a:solidFill>
              <a:effectLst/>
              <a:uLnTx/>
              <a:uFillTx/>
              <a:latin typeface="Arial Rounded MT Bold" panose="020F0704030504030204" pitchFamily="34" charset="77"/>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b="1" dirty="0">
                <a:solidFill>
                  <a:schemeClr val="tx1"/>
                </a:solidFill>
                <a:latin typeface="Arial Rounded MT Bold" panose="020F0704030504030204" pitchFamily="34" charset="77"/>
              </a:rPr>
              <a:t>If there are any issues with providing your child with the stationary, please contact your child’s class teacher. </a:t>
            </a:r>
            <a:endParaRPr kumimoji="0" lang="en-GB" b="1" i="0" u="none" strike="noStrike" kern="1200" cap="none" spc="0" normalizeH="0" baseline="0" noProof="0" dirty="0">
              <a:ln>
                <a:noFill/>
              </a:ln>
              <a:solidFill>
                <a:schemeClr val="tx1"/>
              </a:solidFill>
              <a:effectLst/>
              <a:uLnTx/>
              <a:uFillTx/>
              <a:latin typeface="Arial Rounded MT Bold" panose="020F0704030504030204" pitchFamily="34" charset="77"/>
            </a:endParaRPr>
          </a:p>
          <a:p>
            <a:pPr marL="0" indent="0" algn="ctr">
              <a:buClr>
                <a:srgbClr val="2A1A00"/>
              </a:buClr>
              <a:buNone/>
            </a:pPr>
            <a:endParaRPr kumimoji="0" lang="en-GB" sz="2800" b="0" i="0" u="none" strike="noStrike" kern="1200" cap="none" spc="0" normalizeH="0" baseline="0" noProof="0" dirty="0">
              <a:ln>
                <a:noFill/>
              </a:ln>
              <a:solidFill>
                <a:schemeClr val="tx1"/>
              </a:solidFill>
              <a:effectLst/>
              <a:uLnTx/>
              <a:uFillTx/>
              <a:latin typeface="Arial Rounded MT Bold" panose="020F0704030504030204" pitchFamily="34" charset="77"/>
            </a:endParaRPr>
          </a:p>
          <a:p>
            <a:pPr algn="ctr">
              <a:buClr>
                <a:srgbClr val="2A1A00"/>
              </a:buCl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p:txBody>
      </p:sp>
      <p:pic>
        <p:nvPicPr>
          <p:cNvPr id="2" name="Audio Recording 18 Jul 2021 at 17:09:03" descr="Audio Recording 18 Jul 2021 at 17:09:03">
            <a:hlinkClick r:id="" action="ppaction://media"/>
            <a:extLst>
              <a:ext uri="{FF2B5EF4-FFF2-40B4-BE49-F238E27FC236}">
                <a16:creationId xmlns:a16="http://schemas.microsoft.com/office/drawing/2014/main" id="{D18D69ED-E8CC-094C-945B-9977392AEC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706" y="5308600"/>
            <a:ext cx="812800" cy="812800"/>
          </a:xfrm>
          <a:prstGeom prst="rect">
            <a:avLst/>
          </a:prstGeom>
        </p:spPr>
      </p:pic>
    </p:spTree>
    <p:extLst>
      <p:ext uri="{BB962C8B-B14F-4D97-AF65-F5344CB8AC3E}">
        <p14:creationId xmlns:p14="http://schemas.microsoft.com/office/powerpoint/2010/main" val="4967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226894"/>
            <a:ext cx="7556313" cy="1116106"/>
          </a:xfrm>
        </p:spPr>
        <p:txBody>
          <a:bodyPr>
            <a:normAutofit/>
          </a:bodyPr>
          <a:lstStyle/>
          <a:p>
            <a:pPr algn="ctr"/>
            <a:r>
              <a:rPr lang="en-GB" sz="6800" dirty="0">
                <a:solidFill>
                  <a:schemeClr val="tx1"/>
                </a:solidFill>
              </a:rPr>
              <a:t>Swimming</a:t>
            </a:r>
          </a:p>
        </p:txBody>
      </p:sp>
      <p:sp>
        <p:nvSpPr>
          <p:cNvPr id="3" name="Content Placeholder 2"/>
          <p:cNvSpPr>
            <a:spLocks noGrp="1"/>
          </p:cNvSpPr>
          <p:nvPr>
            <p:ph idx="1"/>
          </p:nvPr>
        </p:nvSpPr>
        <p:spPr>
          <a:xfrm>
            <a:off x="984233" y="1343000"/>
            <a:ext cx="10871199" cy="5011428"/>
          </a:xfrm>
        </p:spPr>
        <p:txBody>
          <a:bodyPr>
            <a:normAutofit lnSpcReduction="10000"/>
          </a:bodyPr>
          <a:lstStyle/>
          <a:p>
            <a:r>
              <a:rPr lang="en-US" sz="2400" dirty="0">
                <a:solidFill>
                  <a:schemeClr val="tx1"/>
                </a:solidFill>
                <a:latin typeface="Arial Rounded MT Bold" panose="020F0704030504030204" pitchFamily="34" charset="0"/>
              </a:rPr>
              <a:t>Y</a:t>
            </a:r>
            <a:r>
              <a:rPr lang="en-GB" sz="2400" dirty="0">
                <a:solidFill>
                  <a:schemeClr val="tx1"/>
                </a:solidFill>
                <a:latin typeface="Arial Rounded MT Bold" panose="020F0704030504030204" pitchFamily="34" charset="0"/>
              </a:rPr>
              <a:t>our child will be having swimming lessons this year.</a:t>
            </a:r>
          </a:p>
          <a:p>
            <a:r>
              <a:rPr lang="en-US" sz="2400" dirty="0">
                <a:solidFill>
                  <a:schemeClr val="tx1"/>
                </a:solidFill>
                <a:latin typeface="Arial Rounded MT Bold" panose="020F0704030504030204" pitchFamily="34" charset="0"/>
              </a:rPr>
              <a:t>I</a:t>
            </a:r>
            <a:r>
              <a:rPr lang="en-GB" sz="2400" dirty="0">
                <a:solidFill>
                  <a:schemeClr val="tx1"/>
                </a:solidFill>
                <a:latin typeface="Arial Rounded MT Bold" panose="020F0704030504030204" pitchFamily="34" charset="0"/>
              </a:rPr>
              <a:t>t is a statutory requirement and it states in the national curriculum that primary aged children should be taught to:</a:t>
            </a:r>
          </a:p>
          <a:p>
            <a:pPr marL="0" indent="0" algn="ctr">
              <a:buNone/>
            </a:pPr>
            <a:r>
              <a:rPr lang="en-US" sz="2400" i="1" dirty="0">
                <a:solidFill>
                  <a:schemeClr val="tx1"/>
                </a:solidFill>
                <a:latin typeface="Arial Rounded MT Bold" panose="020F0704030504030204" pitchFamily="34" charset="0"/>
              </a:rPr>
              <a:t>swim competently, confidently and proficiently over </a:t>
            </a:r>
            <a:r>
              <a:rPr lang="en-US" sz="2400" b="1" u="sng" dirty="0">
                <a:solidFill>
                  <a:schemeClr val="tx1"/>
                </a:solidFill>
                <a:latin typeface="Arial Rounded MT Bold" panose="020F0704030504030204" pitchFamily="34" charset="0"/>
              </a:rPr>
              <a:t>a</a:t>
            </a:r>
            <a:r>
              <a:rPr lang="en-US" sz="2400" i="1" dirty="0">
                <a:solidFill>
                  <a:schemeClr val="tx1"/>
                </a:solidFill>
                <a:latin typeface="Arial Rounded MT Bold" panose="020F0704030504030204" pitchFamily="34" charset="0"/>
              </a:rPr>
              <a:t> </a:t>
            </a:r>
            <a:r>
              <a:rPr lang="en-US" sz="2400" b="1" i="1" u="sng" dirty="0">
                <a:solidFill>
                  <a:schemeClr val="tx1"/>
                </a:solidFill>
                <a:latin typeface="Arial Rounded MT Bold" panose="020F0704030504030204" pitchFamily="34" charset="0"/>
              </a:rPr>
              <a:t>distance of at least 25 </a:t>
            </a:r>
            <a:r>
              <a:rPr lang="en-US" sz="2400" b="1" i="1" u="sng" dirty="0" err="1">
                <a:solidFill>
                  <a:schemeClr val="tx1"/>
                </a:solidFill>
                <a:latin typeface="Arial Rounded MT Bold" panose="020F0704030504030204" pitchFamily="34" charset="0"/>
              </a:rPr>
              <a:t>metres</a:t>
            </a:r>
            <a:r>
              <a:rPr lang="en-US" sz="2400" i="1" dirty="0">
                <a:solidFill>
                  <a:schemeClr val="tx1"/>
                </a:solidFill>
                <a:latin typeface="Arial Rounded MT Bold" panose="020F0704030504030204" pitchFamily="34" charset="0"/>
              </a:rPr>
              <a:t>.</a:t>
            </a:r>
            <a:endParaRPr lang="en-GB" sz="2400" i="1" dirty="0">
              <a:solidFill>
                <a:schemeClr val="tx1"/>
              </a:solidFill>
              <a:latin typeface="Arial Rounded MT Bold" panose="020F0704030504030204" pitchFamily="34" charset="0"/>
            </a:endParaRPr>
          </a:p>
          <a:p>
            <a:r>
              <a:rPr lang="en-US" sz="2400" dirty="0">
                <a:solidFill>
                  <a:schemeClr val="tx1"/>
                </a:solidFill>
                <a:latin typeface="Arial Rounded MT Bold" panose="020F0704030504030204" pitchFamily="34" charset="0"/>
              </a:rPr>
              <a:t>They will need the correct swimwear to be allowed into the pool</a:t>
            </a:r>
          </a:p>
          <a:p>
            <a:pPr lvl="1"/>
            <a:r>
              <a:rPr lang="en-US" sz="2200" dirty="0">
                <a:solidFill>
                  <a:schemeClr val="tx1"/>
                </a:solidFill>
                <a:latin typeface="Arial Rounded MT Bold" panose="020F0704030504030204" pitchFamily="34" charset="0"/>
              </a:rPr>
              <a:t>Swimsuit (one piece) OR tight fitting swimming shorts (modesty swimwear is available in shops)</a:t>
            </a:r>
          </a:p>
          <a:p>
            <a:pPr lvl="1"/>
            <a:r>
              <a:rPr lang="en-US" sz="2200" dirty="0">
                <a:solidFill>
                  <a:schemeClr val="tx1"/>
                </a:solidFill>
                <a:latin typeface="Arial Rounded MT Bold" panose="020F0704030504030204" pitchFamily="34" charset="0"/>
              </a:rPr>
              <a:t>Swimming hat</a:t>
            </a:r>
          </a:p>
          <a:p>
            <a:pPr lvl="1"/>
            <a:r>
              <a:rPr lang="en-US" sz="2200" dirty="0">
                <a:solidFill>
                  <a:schemeClr val="tx1"/>
                </a:solidFill>
                <a:latin typeface="Arial Rounded MT Bold" panose="020F0704030504030204" pitchFamily="34" charset="0"/>
              </a:rPr>
              <a:t>Towel</a:t>
            </a:r>
          </a:p>
          <a:p>
            <a:pPr lvl="1"/>
            <a:r>
              <a:rPr lang="en-US" sz="2200" dirty="0">
                <a:solidFill>
                  <a:schemeClr val="tx1"/>
                </a:solidFill>
                <a:latin typeface="Arial Rounded MT Bold" panose="020F0704030504030204" pitchFamily="34" charset="0"/>
              </a:rPr>
              <a:t>£1 for a locker</a:t>
            </a:r>
          </a:p>
          <a:p>
            <a:pPr lvl="1"/>
            <a:r>
              <a:rPr lang="en-US" sz="2200" dirty="0">
                <a:solidFill>
                  <a:schemeClr val="tx1"/>
                </a:solidFill>
                <a:latin typeface="Arial Rounded MT Bold" panose="020F0704030504030204" pitchFamily="34" charset="0"/>
              </a:rPr>
              <a:t>THEY </a:t>
            </a:r>
            <a:r>
              <a:rPr lang="en-US" sz="2200" b="1" dirty="0">
                <a:solidFill>
                  <a:schemeClr val="tx1"/>
                </a:solidFill>
                <a:latin typeface="Arial Rounded MT Bold" panose="020F0704030504030204" pitchFamily="34" charset="0"/>
              </a:rPr>
              <a:t>ARE NOT ALLOWED </a:t>
            </a:r>
            <a:r>
              <a:rPr lang="en-US" sz="2200" dirty="0">
                <a:solidFill>
                  <a:schemeClr val="tx1"/>
                </a:solidFill>
                <a:latin typeface="Arial Rounded MT Bold" panose="020F0704030504030204" pitchFamily="34" charset="0"/>
              </a:rPr>
              <a:t>TO WEAR </a:t>
            </a:r>
            <a:r>
              <a:rPr lang="en-US" sz="2200" b="1" dirty="0">
                <a:solidFill>
                  <a:schemeClr val="tx1"/>
                </a:solidFill>
                <a:latin typeface="Arial Rounded MT Bold" panose="020F0704030504030204" pitchFamily="34" charset="0"/>
              </a:rPr>
              <a:t>ANY </a:t>
            </a:r>
            <a:r>
              <a:rPr lang="en-US" sz="2200" dirty="0">
                <a:solidFill>
                  <a:schemeClr val="tx1"/>
                </a:solidFill>
                <a:latin typeface="Arial Rounded MT Bold" panose="020F0704030504030204" pitchFamily="34" charset="0"/>
              </a:rPr>
              <a:t>JEWLLERY</a:t>
            </a:r>
          </a:p>
        </p:txBody>
      </p:sp>
      <p:sp>
        <p:nvSpPr>
          <p:cNvPr id="5" name="TextBox 4"/>
          <p:cNvSpPr txBox="1"/>
          <p:nvPr/>
        </p:nvSpPr>
        <p:spPr>
          <a:xfrm>
            <a:off x="9183904" y="4391615"/>
            <a:ext cx="2553423" cy="224676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solidFill>
                  <a:schemeClr val="tx1"/>
                </a:solidFill>
                <a:latin typeface="Arial Rounded MT Bold" panose="020F0704030504030204" pitchFamily="34" charset="0"/>
              </a:rPr>
              <a:t>5S will be starting their swimming lessons from the 8</a:t>
            </a:r>
            <a:r>
              <a:rPr lang="en-GB" sz="1400" baseline="30000" dirty="0">
                <a:solidFill>
                  <a:schemeClr val="tx1"/>
                </a:solidFill>
                <a:latin typeface="Arial Rounded MT Bold" panose="020F0704030504030204" pitchFamily="34" charset="0"/>
              </a:rPr>
              <a:t>th</a:t>
            </a:r>
            <a:r>
              <a:rPr lang="en-GB" sz="1400" dirty="0">
                <a:solidFill>
                  <a:schemeClr val="tx1"/>
                </a:solidFill>
                <a:latin typeface="Arial Rounded MT Bold" panose="020F0704030504030204" pitchFamily="34" charset="0"/>
              </a:rPr>
              <a:t> September 2021.</a:t>
            </a:r>
          </a:p>
          <a:p>
            <a:pPr algn="ctr"/>
            <a:r>
              <a:rPr lang="en-GB" sz="1400" dirty="0">
                <a:solidFill>
                  <a:schemeClr val="tx1"/>
                </a:solidFill>
                <a:latin typeface="Arial Rounded MT Bold" panose="020F0704030504030204" pitchFamily="34" charset="0"/>
              </a:rPr>
              <a:t>5U will be starting their swimming lessons from the 9</a:t>
            </a:r>
            <a:r>
              <a:rPr lang="en-GB" sz="1400" baseline="30000" dirty="0">
                <a:solidFill>
                  <a:schemeClr val="tx1"/>
                </a:solidFill>
                <a:latin typeface="Arial Rounded MT Bold" panose="020F0704030504030204" pitchFamily="34" charset="0"/>
              </a:rPr>
              <a:t>th</a:t>
            </a:r>
            <a:r>
              <a:rPr lang="en-GB" sz="1400" dirty="0">
                <a:solidFill>
                  <a:schemeClr val="tx1"/>
                </a:solidFill>
                <a:latin typeface="Arial Rounded MT Bold" panose="020F0704030504030204" pitchFamily="34" charset="0"/>
              </a:rPr>
              <a:t> September 2021. </a:t>
            </a:r>
          </a:p>
          <a:p>
            <a:pPr algn="ctr"/>
            <a:r>
              <a:rPr lang="en-GB" sz="1400" dirty="0">
                <a:solidFill>
                  <a:schemeClr val="tx1"/>
                </a:solidFill>
                <a:latin typeface="Arial Rounded MT Bold" panose="020F0704030504030204" pitchFamily="34" charset="0"/>
              </a:rPr>
              <a:t>Pupils will be provided letters during the first week back with more information. </a:t>
            </a:r>
          </a:p>
        </p:txBody>
      </p:sp>
      <p:pic>
        <p:nvPicPr>
          <p:cNvPr id="4" name="Audio Recording 18 Jul 2021 at 17:12:36" descr="Audio Recording 18 Jul 2021 at 17:12:36">
            <a:hlinkClick r:id="" action="ppaction://media"/>
            <a:extLst>
              <a:ext uri="{FF2B5EF4-FFF2-40B4-BE49-F238E27FC236}">
                <a16:creationId xmlns:a16="http://schemas.microsoft.com/office/drawing/2014/main" id="{B413C0E2-10CC-6748-A8F0-7FDE0E7E43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2320" y="6090006"/>
            <a:ext cx="812800" cy="812800"/>
          </a:xfrm>
          <a:prstGeom prst="rect">
            <a:avLst/>
          </a:prstGeom>
        </p:spPr>
      </p:pic>
    </p:spTree>
    <p:extLst>
      <p:ext uri="{BB962C8B-B14F-4D97-AF65-F5344CB8AC3E}">
        <p14:creationId xmlns:p14="http://schemas.microsoft.com/office/powerpoint/2010/main" val="26891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Thank you</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04644" y="1890552"/>
            <a:ext cx="10755937" cy="4728409"/>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ctr">
              <a:buClr>
                <a:srgbClr val="2A1A00"/>
              </a:buCl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p:txBody>
      </p:sp>
      <p:sp>
        <p:nvSpPr>
          <p:cNvPr id="5" name="Content Placeholder 2">
            <a:extLst>
              <a:ext uri="{FF2B5EF4-FFF2-40B4-BE49-F238E27FC236}">
                <a16:creationId xmlns:a16="http://schemas.microsoft.com/office/drawing/2014/main" id="{304B2ECC-14C3-9B4C-8002-602CCD7FCCE6}"/>
              </a:ext>
            </a:extLst>
          </p:cNvPr>
          <p:cNvSpPr txBox="1">
            <a:spLocks/>
          </p:cNvSpPr>
          <p:nvPr/>
        </p:nvSpPr>
        <p:spPr>
          <a:xfrm>
            <a:off x="904643" y="1874770"/>
            <a:ext cx="10755937" cy="4728409"/>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2A1A00"/>
              </a:buClr>
              <a:buNone/>
              <a:defRPr/>
            </a:pPr>
            <a:r>
              <a:rPr lang="en-GB" sz="3200" dirty="0">
                <a:solidFill>
                  <a:schemeClr val="tx1"/>
                </a:solidFill>
                <a:latin typeface="Arial Rounded MT Bold" panose="020F0704030504030204" pitchFamily="34" charset="77"/>
              </a:rPr>
              <a:t>If you have any questions, please do not hesitate to ask your child’s class teacher on the first day back. Please remember, the children line up in the lower key stage 2 playground.</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lang="en-GB" sz="1400" dirty="0">
              <a:solidFill>
                <a:schemeClr val="tx1"/>
              </a:solidFill>
              <a:latin typeface="Arial Rounded MT Bold" panose="020F0704030504030204" pitchFamily="34" charset="77"/>
            </a:endParaRPr>
          </a:p>
          <a:p>
            <a:pPr marL="0" lvl="0" indent="0" algn="ctr">
              <a:buClr>
                <a:srgbClr val="2A1A00"/>
              </a:buClr>
              <a:buNone/>
              <a:defRPr/>
            </a:pPr>
            <a:r>
              <a:rPr lang="en-GB" sz="3200" dirty="0">
                <a:solidFill>
                  <a:schemeClr val="tx1"/>
                </a:solidFill>
                <a:latin typeface="Arial Rounded MT Bold" panose="020F0704030504030204" pitchFamily="34" charset="77"/>
              </a:rPr>
              <a:t>We hope that you all enjoy your summer break! We look forward to welcoming both you and the pupils back on the 2</a:t>
            </a:r>
            <a:r>
              <a:rPr lang="en-GB" sz="3200" baseline="30000" dirty="0">
                <a:solidFill>
                  <a:schemeClr val="tx1"/>
                </a:solidFill>
                <a:latin typeface="Arial Rounded MT Bold" panose="020F0704030504030204" pitchFamily="34" charset="77"/>
              </a:rPr>
              <a:t>nd</a:t>
            </a:r>
            <a:r>
              <a:rPr lang="en-GB" sz="3200" dirty="0">
                <a:solidFill>
                  <a:schemeClr val="tx1"/>
                </a:solidFill>
                <a:latin typeface="Arial Rounded MT Bold" panose="020F0704030504030204" pitchFamily="34" charset="77"/>
              </a:rPr>
              <a:t> September to begin your child’s year 5 adventure!</a:t>
            </a:r>
          </a:p>
          <a:p>
            <a:pPr marL="0" lvl="0" indent="0" algn="ctr">
              <a:buClr>
                <a:srgbClr val="2A1A00"/>
              </a:buClr>
              <a:buNone/>
              <a:defRPr/>
            </a:pPr>
            <a:endParaRPr lang="en-GB" sz="1400" dirty="0">
              <a:solidFill>
                <a:schemeClr val="tx1"/>
              </a:solidFill>
              <a:latin typeface="Arial Rounded MT Bold" panose="020F0704030504030204" pitchFamily="34" charset="77"/>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2400" b="0" i="0" u="none" strike="noStrike" kern="1200" cap="none" spc="0" normalizeH="0" baseline="0" noProof="0" dirty="0">
              <a:ln>
                <a:noFill/>
              </a:ln>
              <a:solidFill>
                <a:schemeClr val="tx1"/>
              </a:solidFill>
              <a:effectLst/>
              <a:uLnTx/>
              <a:uFillTx/>
              <a:latin typeface="Arial Rounded MT Bold" panose="020F0704030504030204" pitchFamily="34" charset="77"/>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a:p>
            <a:pPr algn="ctr">
              <a:buClr>
                <a:srgbClr val="2A1A00"/>
              </a:buCl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77"/>
            </a:endParaRPr>
          </a:p>
        </p:txBody>
      </p:sp>
      <p:pic>
        <p:nvPicPr>
          <p:cNvPr id="2" name="Audio Recording 18 Jul 2021 at 17:16:35" descr="Audio Recording 18 Jul 2021 at 17:16:35">
            <a:hlinkClick r:id="" action="ppaction://media"/>
            <a:extLst>
              <a:ext uri="{FF2B5EF4-FFF2-40B4-BE49-F238E27FC236}">
                <a16:creationId xmlns:a16="http://schemas.microsoft.com/office/drawing/2014/main" id="{F56F3D4F-3FA4-754B-B3AE-7E2CD5F88C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1875" y="5948901"/>
            <a:ext cx="812800" cy="812800"/>
          </a:xfrm>
          <a:prstGeom prst="rect">
            <a:avLst/>
          </a:prstGeom>
        </p:spPr>
      </p:pic>
    </p:spTree>
    <p:extLst>
      <p:ext uri="{BB962C8B-B14F-4D97-AF65-F5344CB8AC3E}">
        <p14:creationId xmlns:p14="http://schemas.microsoft.com/office/powerpoint/2010/main" val="18968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938757" y="382384"/>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8800" b="0" i="0" u="none" strike="noStrike" kern="1200" cap="all" spc="150" normalizeH="0" baseline="0" noProof="0" dirty="0">
                <a:ln>
                  <a:noFill/>
                </a:ln>
                <a:solidFill>
                  <a:schemeClr val="tx1"/>
                </a:solidFill>
                <a:effectLst/>
                <a:uLnTx/>
                <a:uFillTx/>
                <a:ea typeface="+mj-ea"/>
                <a:cs typeface="+mj-cs"/>
              </a:rPr>
              <a:t>Our Expectations</a:t>
            </a:r>
          </a:p>
        </p:txBody>
      </p:sp>
      <p:sp>
        <p:nvSpPr>
          <p:cNvPr id="9" name="Content Placeholder 2">
            <a:extLst>
              <a:ext uri="{FF2B5EF4-FFF2-40B4-BE49-F238E27FC236}">
                <a16:creationId xmlns:a16="http://schemas.microsoft.com/office/drawing/2014/main" id="{8D31E4F6-E825-A644-B0A9-45E41E8D65A8}"/>
              </a:ext>
            </a:extLst>
          </p:cNvPr>
          <p:cNvSpPr txBox="1">
            <a:spLocks/>
          </p:cNvSpPr>
          <p:nvPr/>
        </p:nvSpPr>
        <p:spPr>
          <a:xfrm>
            <a:off x="938756" y="1732549"/>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2A1A00"/>
              </a:buClr>
              <a:buNone/>
            </a:pPr>
            <a:r>
              <a:rPr lang="en-GB" sz="3200" dirty="0">
                <a:solidFill>
                  <a:schemeClr val="tx1"/>
                </a:solidFill>
                <a:latin typeface="Arial Rounded MT Bold" panose="020F0704030504030204" pitchFamily="34" charset="0"/>
              </a:rPr>
              <a:t>Joining upper school will be a change for your child, as they will be given more responsibility for their own learning. They will need be well equipped, organised and ready to learn at all times. </a:t>
            </a:r>
          </a:p>
          <a:p>
            <a:pPr marL="0" indent="0" algn="ctr">
              <a:buClr>
                <a:srgbClr val="2A1A00"/>
              </a:buClr>
              <a:buNone/>
            </a:pPr>
            <a:r>
              <a:rPr lang="en-GB" sz="3200" dirty="0">
                <a:solidFill>
                  <a:schemeClr val="tx1"/>
                </a:solidFill>
                <a:latin typeface="Arial Rounded MT Bold" panose="020F0704030504030204" pitchFamily="34" charset="0"/>
              </a:rPr>
              <a:t>We will always ensure to challenge and develop the understanding the children have ensuring that they are ready for all stages of their educational journey, while giving them experiences and opportunities to enhance their learning further. </a:t>
            </a:r>
          </a:p>
          <a:p>
            <a:pPr marL="228600" marR="0" lvl="0" indent="-22860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2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2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3" name="Audio Recording 18 Jul 2021 at 14:53:02" descr="Audio Recording 18 Jul 2021 at 14:53:02">
            <a:hlinkClick r:id="" action="ppaction://media"/>
            <a:extLst>
              <a:ext uri="{FF2B5EF4-FFF2-40B4-BE49-F238E27FC236}">
                <a16:creationId xmlns:a16="http://schemas.microsoft.com/office/drawing/2014/main" id="{AF52C575-6B20-C34D-B281-6988C21E8C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8756" y="6045200"/>
            <a:ext cx="812800" cy="812800"/>
          </a:xfrm>
          <a:prstGeom prst="rect">
            <a:avLst/>
          </a:prstGeom>
        </p:spPr>
      </p:pic>
    </p:spTree>
    <p:extLst>
      <p:ext uri="{BB962C8B-B14F-4D97-AF65-F5344CB8AC3E}">
        <p14:creationId xmlns:p14="http://schemas.microsoft.com/office/powerpoint/2010/main" val="29133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938757" y="382384"/>
            <a:ext cx="10755937" cy="1558675"/>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8800" b="0" i="0" u="none" strike="noStrike" kern="1200" cap="all" spc="150" normalizeH="0" baseline="0" noProof="0" dirty="0">
                <a:ln>
                  <a:noFill/>
                </a:ln>
                <a:solidFill>
                  <a:schemeClr val="tx1"/>
                </a:solidFill>
                <a:effectLst/>
                <a:uLnTx/>
                <a:uFillTx/>
                <a:ea typeface="+mj-ea"/>
                <a:cs typeface="+mj-cs"/>
              </a:rPr>
              <a:t>Uniform Expectations</a:t>
            </a:r>
          </a:p>
        </p:txBody>
      </p:sp>
      <p:pic>
        <p:nvPicPr>
          <p:cNvPr id="6" name="Picture 5">
            <a:extLst>
              <a:ext uri="{FF2B5EF4-FFF2-40B4-BE49-F238E27FC236}">
                <a16:creationId xmlns:a16="http://schemas.microsoft.com/office/drawing/2014/main" id="{5B406BB7-6EE8-F840-994D-D9653BB80B2F}"/>
              </a:ext>
            </a:extLst>
          </p:cNvPr>
          <p:cNvPicPr>
            <a:picLocks noChangeAspect="1"/>
          </p:cNvPicPr>
          <p:nvPr/>
        </p:nvPicPr>
        <p:blipFill>
          <a:blip r:embed="rId4"/>
          <a:stretch>
            <a:fillRect/>
          </a:stretch>
        </p:blipFill>
        <p:spPr>
          <a:xfrm>
            <a:off x="938757" y="1774269"/>
            <a:ext cx="4933512" cy="4701347"/>
          </a:xfrm>
          <a:prstGeom prst="rect">
            <a:avLst/>
          </a:prstGeom>
        </p:spPr>
      </p:pic>
      <p:pic>
        <p:nvPicPr>
          <p:cNvPr id="7" name="Picture 6">
            <a:extLst>
              <a:ext uri="{FF2B5EF4-FFF2-40B4-BE49-F238E27FC236}">
                <a16:creationId xmlns:a16="http://schemas.microsoft.com/office/drawing/2014/main" id="{600B8466-081A-9449-B124-ED91E70D9C1A}"/>
              </a:ext>
            </a:extLst>
          </p:cNvPr>
          <p:cNvPicPr>
            <a:picLocks noChangeAspect="1"/>
          </p:cNvPicPr>
          <p:nvPr/>
        </p:nvPicPr>
        <p:blipFill>
          <a:blip r:embed="rId5"/>
          <a:stretch>
            <a:fillRect/>
          </a:stretch>
        </p:blipFill>
        <p:spPr>
          <a:xfrm>
            <a:off x="6077454" y="1514625"/>
            <a:ext cx="5412055" cy="3521720"/>
          </a:xfrm>
          <a:prstGeom prst="rect">
            <a:avLst/>
          </a:prstGeom>
        </p:spPr>
      </p:pic>
      <p:sp>
        <p:nvSpPr>
          <p:cNvPr id="2" name="Rectangle 1">
            <a:extLst>
              <a:ext uri="{FF2B5EF4-FFF2-40B4-BE49-F238E27FC236}">
                <a16:creationId xmlns:a16="http://schemas.microsoft.com/office/drawing/2014/main" id="{D27FAA93-30EE-D845-8489-500BB1EA6C72}"/>
              </a:ext>
            </a:extLst>
          </p:cNvPr>
          <p:cNvSpPr/>
          <p:nvPr/>
        </p:nvSpPr>
        <p:spPr>
          <a:xfrm>
            <a:off x="5872269" y="5160215"/>
            <a:ext cx="5947198" cy="1569660"/>
          </a:xfrm>
          <a:prstGeom prst="rect">
            <a:avLst/>
          </a:prstGeom>
        </p:spPr>
        <p:txBody>
          <a:bodyPr wrap="square">
            <a:spAutoFit/>
          </a:bodyPr>
          <a:lstStyle/>
          <a:p>
            <a:pPr algn="ctr">
              <a:buClr>
                <a:srgbClr val="2A1A00"/>
              </a:buClr>
            </a:pPr>
            <a:r>
              <a:rPr lang="en-GB" sz="2400" dirty="0">
                <a:latin typeface="Arial Rounded MT Bold" panose="020F0704030504030204" pitchFamily="34" charset="0"/>
              </a:rPr>
              <a:t>In Year 5, it is essential that your child had a V-neck school jumper, a white shirt and wears the school tie, every day. </a:t>
            </a:r>
          </a:p>
        </p:txBody>
      </p:sp>
      <p:pic>
        <p:nvPicPr>
          <p:cNvPr id="3" name="Audio Recording 18 Jul 2021 at 14:58:36" descr="Audio Recording 18 Jul 2021 at 14:58:36">
            <a:hlinkClick r:id="" action="ppaction://media"/>
            <a:extLst>
              <a:ext uri="{FF2B5EF4-FFF2-40B4-BE49-F238E27FC236}">
                <a16:creationId xmlns:a16="http://schemas.microsoft.com/office/drawing/2014/main" id="{E2579E00-03DD-CD4B-96D1-94CA8B6937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5748" y="6055139"/>
            <a:ext cx="812800" cy="812800"/>
          </a:xfrm>
          <a:prstGeom prst="rect">
            <a:avLst/>
          </a:prstGeom>
        </p:spPr>
      </p:pic>
    </p:spTree>
    <p:extLst>
      <p:ext uri="{BB962C8B-B14F-4D97-AF65-F5344CB8AC3E}">
        <p14:creationId xmlns:p14="http://schemas.microsoft.com/office/powerpoint/2010/main" val="30518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938757" y="382384"/>
            <a:ext cx="10755937" cy="1558675"/>
          </a:xfrm>
          <a:prstGeom prst="rect">
            <a:avLst/>
          </a:prstGeom>
        </p:spPr>
        <p:txBody>
          <a:bodyPr vert="horz" lIns="91440" tIns="45720" rIns="91440" bIns="45720" rtlCol="0" anchor="t">
            <a:normAutofit fontScale="85000" lnSpcReduction="100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8800" b="0" i="0" u="none" strike="noStrike" kern="1200" cap="all" spc="150" normalizeH="0" baseline="0" noProof="0" dirty="0">
                <a:ln>
                  <a:noFill/>
                </a:ln>
                <a:solidFill>
                  <a:schemeClr val="tx1"/>
                </a:solidFill>
                <a:effectLst/>
                <a:uLnTx/>
                <a:uFillTx/>
                <a:ea typeface="+mj-ea"/>
                <a:cs typeface="+mj-cs"/>
              </a:rPr>
              <a:t>Behaviour Expectations</a:t>
            </a:r>
          </a:p>
        </p:txBody>
      </p:sp>
      <p:sp>
        <p:nvSpPr>
          <p:cNvPr id="5" name="Content Placeholder 2">
            <a:extLst>
              <a:ext uri="{FF2B5EF4-FFF2-40B4-BE49-F238E27FC236}">
                <a16:creationId xmlns:a16="http://schemas.microsoft.com/office/drawing/2014/main" id="{EFD0DF9E-A6C2-654E-95E6-1FED791EA1AE}"/>
              </a:ext>
            </a:extLst>
          </p:cNvPr>
          <p:cNvSpPr txBox="1">
            <a:spLocks/>
          </p:cNvSpPr>
          <p:nvPr/>
        </p:nvSpPr>
        <p:spPr>
          <a:xfrm>
            <a:off x="938756" y="1552074"/>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2A1A00"/>
              </a:buClr>
              <a:buNone/>
            </a:pPr>
            <a:r>
              <a:rPr lang="en-GB" sz="3000" dirty="0">
                <a:solidFill>
                  <a:schemeClr val="tx1"/>
                </a:solidFill>
                <a:latin typeface="Arial Rounded MT Bold" panose="020F0704030504030204" pitchFamily="34" charset="0"/>
              </a:rPr>
              <a:t>Especially being in the upper school, we expect pupils in Year 5 to be role models for all the pupils showing an excellent example of how they should behave. </a:t>
            </a:r>
          </a:p>
          <a:p>
            <a:pPr marL="0" indent="0" algn="ctr">
              <a:buClr>
                <a:srgbClr val="2A1A00"/>
              </a:buClr>
              <a:buNone/>
            </a:pPr>
            <a:r>
              <a:rPr lang="en-GB" sz="3000" dirty="0">
                <a:solidFill>
                  <a:schemeClr val="tx1"/>
                </a:solidFill>
                <a:latin typeface="Arial Rounded MT Bold" panose="020F0704030504030204" pitchFamily="34" charset="0"/>
              </a:rPr>
              <a:t>Pupils should always ensure to behave at a high standard while acting in a mature and responsible way. They should ensure to follow the class rules and the school conduct. </a:t>
            </a:r>
          </a:p>
          <a:p>
            <a:pPr marL="0" indent="0" algn="ctr">
              <a:buClr>
                <a:srgbClr val="2A1A00"/>
              </a:buClr>
              <a:buNone/>
            </a:pPr>
            <a:r>
              <a:rPr lang="en-GB" sz="3000" dirty="0">
                <a:solidFill>
                  <a:schemeClr val="tx1"/>
                </a:solidFill>
                <a:latin typeface="Arial Rounded MT Bold" panose="020F0704030504030204" pitchFamily="34" charset="0"/>
              </a:rPr>
              <a:t>It is key for all pupils to ensure that they respect everyone in the school.</a:t>
            </a:r>
          </a:p>
          <a:p>
            <a:pPr marL="228600" marR="0" lvl="0" indent="-22860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5:00:20" descr="Audio Recording 18 Jul 2021 at 15:00:20">
            <a:hlinkClick r:id="" action="ppaction://media"/>
            <a:extLst>
              <a:ext uri="{FF2B5EF4-FFF2-40B4-BE49-F238E27FC236}">
                <a16:creationId xmlns:a16="http://schemas.microsoft.com/office/drawing/2014/main" id="{B37330FB-C970-274C-984D-B5CEF770D2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8087" y="6002130"/>
            <a:ext cx="812800" cy="812800"/>
          </a:xfrm>
          <a:prstGeom prst="rect">
            <a:avLst/>
          </a:prstGeom>
        </p:spPr>
      </p:pic>
    </p:spTree>
    <p:extLst>
      <p:ext uri="{BB962C8B-B14F-4D97-AF65-F5344CB8AC3E}">
        <p14:creationId xmlns:p14="http://schemas.microsoft.com/office/powerpoint/2010/main" val="5499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938757" y="382384"/>
            <a:ext cx="10755937" cy="1558675"/>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Learning</a:t>
            </a:r>
            <a:r>
              <a:rPr kumimoji="0" lang="en-GB" sz="8800" b="0" i="0" u="none" strike="noStrike" kern="1200" cap="all" spc="150" normalizeH="0" baseline="0" noProof="0" dirty="0">
                <a:ln>
                  <a:noFill/>
                </a:ln>
                <a:solidFill>
                  <a:schemeClr val="tx1"/>
                </a:solidFill>
                <a:effectLst/>
                <a:uLnTx/>
                <a:uFillTx/>
                <a:ea typeface="+mj-ea"/>
                <a:cs typeface="+mj-cs"/>
              </a:rPr>
              <a:t> Expectations</a:t>
            </a: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38756" y="2249905"/>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2A1A00"/>
              </a:buClr>
              <a:buNone/>
            </a:pPr>
            <a:r>
              <a:rPr lang="en-GB" sz="3000" dirty="0">
                <a:solidFill>
                  <a:schemeClr val="tx1"/>
                </a:solidFill>
                <a:latin typeface="Arial Rounded MT Bold" panose="020F0704030504030204" pitchFamily="34" charset="0"/>
              </a:rPr>
              <a:t>Pupils will consistently be pushed to challenge and develop their understanding so they can grow as a learners. </a:t>
            </a:r>
          </a:p>
          <a:p>
            <a:pPr marL="0" indent="0" algn="ctr">
              <a:buClr>
                <a:srgbClr val="2A1A00"/>
              </a:buClr>
              <a:buNone/>
            </a:pPr>
            <a:r>
              <a:rPr lang="en-GB" sz="3000" dirty="0">
                <a:solidFill>
                  <a:schemeClr val="tx1"/>
                </a:solidFill>
                <a:latin typeface="Arial Rounded MT Bold" panose="020F0704030504030204" pitchFamily="34" charset="0"/>
              </a:rPr>
              <a:t>It is crucial for pupils to ensure to ask for help when they are unsure of something. </a:t>
            </a:r>
          </a:p>
          <a:p>
            <a:pPr marL="228600" marR="0" lvl="0" indent="-22860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5:01:09" descr="Audio Recording 18 Jul 2021 at 15:01:09">
            <a:hlinkClick r:id="" action="ppaction://media"/>
            <a:extLst>
              <a:ext uri="{FF2B5EF4-FFF2-40B4-BE49-F238E27FC236}">
                <a16:creationId xmlns:a16="http://schemas.microsoft.com/office/drawing/2014/main" id="{A5DF5E7F-6BEB-7E4F-AF3F-922DAC7EA6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843" y="5987191"/>
            <a:ext cx="812800" cy="812800"/>
          </a:xfrm>
          <a:prstGeom prst="rect">
            <a:avLst/>
          </a:prstGeom>
        </p:spPr>
      </p:pic>
    </p:spTree>
    <p:extLst>
      <p:ext uri="{BB962C8B-B14F-4D97-AF65-F5344CB8AC3E}">
        <p14:creationId xmlns:p14="http://schemas.microsoft.com/office/powerpoint/2010/main" val="36916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497307" y="296179"/>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English</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38756" y="1552074"/>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Clr>
                <a:srgbClr val="2A1A00"/>
              </a:buClr>
              <a:buNone/>
            </a:pPr>
            <a:r>
              <a:rPr lang="en-GB" sz="2800" b="1" dirty="0">
                <a:solidFill>
                  <a:schemeClr val="tx1"/>
                </a:solidFill>
                <a:latin typeface="Arial Rounded MT Bold" panose="020F0704030504030204" pitchFamily="34" charset="0"/>
              </a:rPr>
              <a:t>Literacy</a:t>
            </a:r>
            <a:r>
              <a:rPr lang="en-GB" sz="2800" dirty="0">
                <a:solidFill>
                  <a:schemeClr val="tx1"/>
                </a:solidFill>
                <a:latin typeface="Arial Rounded MT Bold" panose="020F0704030504030204" pitchFamily="34" charset="0"/>
              </a:rPr>
              <a:t> – Throughout the year we will be teaching the pupils grammar and punctuation, both of which are crucial even when speaking and writing a variety of pieces.</a:t>
            </a:r>
          </a:p>
          <a:p>
            <a:pPr marL="0" indent="0" algn="ctr">
              <a:buClr>
                <a:srgbClr val="2A1A00"/>
              </a:buClr>
              <a:buNone/>
            </a:pPr>
            <a:r>
              <a:rPr lang="en-GB" sz="2800" b="1" dirty="0">
                <a:solidFill>
                  <a:schemeClr val="tx1"/>
                </a:solidFill>
                <a:latin typeface="Arial Rounded MT Bold" panose="020F0704030504030204" pitchFamily="34" charset="0"/>
              </a:rPr>
              <a:t>Spelling</a:t>
            </a:r>
            <a:r>
              <a:rPr lang="en-GB" sz="2800" dirty="0">
                <a:solidFill>
                  <a:schemeClr val="tx1"/>
                </a:solidFill>
                <a:latin typeface="Arial Rounded MT Bold" panose="020F0704030504030204" pitchFamily="34" charset="0"/>
              </a:rPr>
              <a:t> – It is important that pupils grasp a solid understanding of spelling rules. Pupils will be set weekly spelling homework. They will also need to be secure both in the 3 and 4 spelling list and year 5 and 6 spelling lists. </a:t>
            </a:r>
          </a:p>
          <a:p>
            <a:pPr marL="0" indent="0" algn="ctr">
              <a:buClr>
                <a:srgbClr val="2A1A00"/>
              </a:buClr>
              <a:buNone/>
            </a:pPr>
            <a:r>
              <a:rPr lang="en-GB" sz="2800" b="1" dirty="0">
                <a:solidFill>
                  <a:schemeClr val="tx1"/>
                </a:solidFill>
                <a:latin typeface="Arial Rounded MT Bold" panose="020F0704030504030204" pitchFamily="34" charset="0"/>
              </a:rPr>
              <a:t>   Reading </a:t>
            </a:r>
            <a:r>
              <a:rPr lang="en-GB" sz="2800" dirty="0">
                <a:solidFill>
                  <a:schemeClr val="tx1"/>
                </a:solidFill>
                <a:latin typeface="Arial Rounded MT Bold" panose="020F0704030504030204" pitchFamily="34" charset="0"/>
              </a:rPr>
              <a:t>– It is key for children to read, daily, for at least 20 minutes. They should read a variety of texts to both challenge and extend their understanding.</a:t>
            </a:r>
          </a:p>
          <a:p>
            <a:pPr marL="228600" marR="0" lvl="0" indent="-22860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5:03:45" descr="Audio Recording 18 Jul 2021 at 15:03:45">
            <a:hlinkClick r:id="" action="ppaction://media"/>
            <a:extLst>
              <a:ext uri="{FF2B5EF4-FFF2-40B4-BE49-F238E27FC236}">
                <a16:creationId xmlns:a16="http://schemas.microsoft.com/office/drawing/2014/main" id="{4497CDF0-45AB-2349-AE3E-CBD6C35905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347" y="6045200"/>
            <a:ext cx="812800" cy="812800"/>
          </a:xfrm>
          <a:prstGeom prst="rect">
            <a:avLst/>
          </a:prstGeom>
        </p:spPr>
      </p:pic>
    </p:spTree>
    <p:extLst>
      <p:ext uri="{BB962C8B-B14F-4D97-AF65-F5344CB8AC3E}">
        <p14:creationId xmlns:p14="http://schemas.microsoft.com/office/powerpoint/2010/main" val="28320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497307" y="286131"/>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Maths</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38756" y="1552074"/>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It is essential for pupils to have a solid understanding of the following concepts, prior to coming to year 5:</a:t>
            </a:r>
          </a:p>
          <a:p>
            <a:pPr algn="ctr">
              <a:buClr>
                <a:srgbClr val="2A1A00"/>
              </a:buClr>
            </a:pPr>
            <a:r>
              <a:rPr lang="en-GB" sz="3000" dirty="0">
                <a:solidFill>
                  <a:schemeClr val="tx1"/>
                </a:solidFill>
                <a:latin typeface="Arial Rounded MT Bold" panose="020F0704030504030204" pitchFamily="34" charset="0"/>
              </a:rPr>
              <a:t>Times tables up to 12 x 12  </a:t>
            </a:r>
          </a:p>
          <a:p>
            <a:pPr algn="ctr">
              <a:buClr>
                <a:srgbClr val="2A1A00"/>
              </a:buClr>
            </a:pPr>
            <a:r>
              <a:rPr lang="en-GB" sz="3000" dirty="0">
                <a:solidFill>
                  <a:schemeClr val="tx1"/>
                </a:solidFill>
                <a:latin typeface="Arial Rounded MT Bold" panose="020F0704030504030204" pitchFamily="34" charset="0"/>
              </a:rPr>
              <a:t>Practicing mental methods for +   -   x   ÷</a:t>
            </a:r>
          </a:p>
          <a:p>
            <a:pPr algn="ctr">
              <a:buClr>
                <a:srgbClr val="2A1A00"/>
              </a:buClr>
            </a:pPr>
            <a:r>
              <a:rPr lang="en-GB" sz="3000" dirty="0">
                <a:solidFill>
                  <a:schemeClr val="tx1"/>
                </a:solidFill>
                <a:latin typeface="Arial Rounded MT Bold" panose="020F0704030504030204" pitchFamily="34" charset="0"/>
              </a:rPr>
              <a:t>Telling the time in analogue and 24 hour formats.</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kumimoji="0" lang="en-GB" sz="30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Pupils will be set daily maths home learning which they must complete to the best of their ability to help consolidate the learning from the day.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5:07:16" descr="Audio Recording 18 Jul 2021 at 15:07:16">
            <a:hlinkClick r:id="" action="ppaction://media"/>
            <a:extLst>
              <a:ext uri="{FF2B5EF4-FFF2-40B4-BE49-F238E27FC236}">
                <a16:creationId xmlns:a16="http://schemas.microsoft.com/office/drawing/2014/main" id="{DE2B48A6-987A-C042-9DEA-5824B729E8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23617" y="5759068"/>
            <a:ext cx="812800" cy="812800"/>
          </a:xfrm>
          <a:prstGeom prst="rect">
            <a:avLst/>
          </a:prstGeom>
        </p:spPr>
      </p:pic>
    </p:spTree>
    <p:extLst>
      <p:ext uri="{BB962C8B-B14F-4D97-AF65-F5344CB8AC3E}">
        <p14:creationId xmlns:p14="http://schemas.microsoft.com/office/powerpoint/2010/main" val="32576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2ABEF-E644-C044-B4AB-5F47C422F078}"/>
              </a:ext>
            </a:extLst>
          </p:cNvPr>
          <p:cNvSpPr txBox="1">
            <a:spLocks/>
          </p:cNvSpPr>
          <p:nvPr/>
        </p:nvSpPr>
        <p:spPr>
          <a:xfrm>
            <a:off x="718031" y="502699"/>
            <a:ext cx="10755937" cy="15586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8800" dirty="0">
                <a:solidFill>
                  <a:schemeClr val="tx1"/>
                </a:solidFill>
              </a:rPr>
              <a:t>Curriculum</a:t>
            </a:r>
            <a:endParaRPr kumimoji="0" lang="en-GB" sz="8800" b="0" i="0" u="none" strike="noStrike" kern="1200" cap="all" spc="150" normalizeH="0" baseline="0" noProof="0" dirty="0">
              <a:ln>
                <a:noFill/>
              </a:ln>
              <a:solidFill>
                <a:schemeClr val="tx1"/>
              </a:solidFill>
              <a:effectLst/>
              <a:uLnTx/>
              <a:uFillTx/>
              <a:ea typeface="+mj-ea"/>
              <a:cs typeface="+mj-cs"/>
            </a:endParaRPr>
          </a:p>
        </p:txBody>
      </p:sp>
      <p:sp>
        <p:nvSpPr>
          <p:cNvPr id="4" name="Content Placeholder 2">
            <a:extLst>
              <a:ext uri="{FF2B5EF4-FFF2-40B4-BE49-F238E27FC236}">
                <a16:creationId xmlns:a16="http://schemas.microsoft.com/office/drawing/2014/main" id="{C3234104-3013-D441-A627-38CB0595B5BB}"/>
              </a:ext>
            </a:extLst>
          </p:cNvPr>
          <p:cNvSpPr txBox="1">
            <a:spLocks/>
          </p:cNvSpPr>
          <p:nvPr/>
        </p:nvSpPr>
        <p:spPr>
          <a:xfrm>
            <a:off x="914693" y="2346159"/>
            <a:ext cx="10755937" cy="3753851"/>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When the pupils return in September we will be starting the exciting topic of the </a:t>
            </a:r>
            <a:r>
              <a:rPr lang="en-GB" sz="3000" b="1" dirty="0">
                <a:solidFill>
                  <a:schemeClr val="tx1"/>
                </a:solidFill>
                <a:latin typeface="Arial Rounded MT Bold" panose="020F0704030504030204" pitchFamily="34" charset="0"/>
              </a:rPr>
              <a:t>Anglo Saxons. </a:t>
            </a: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r>
              <a:rPr lang="en-GB" sz="3000" dirty="0">
                <a:solidFill>
                  <a:schemeClr val="tx1"/>
                </a:solidFill>
                <a:latin typeface="Arial Rounded MT Bold" panose="020F0704030504030204" pitchFamily="34" charset="0"/>
              </a:rPr>
              <a:t>The pupils will also becoming scientists while they develop a secure understanding of </a:t>
            </a:r>
            <a:r>
              <a:rPr lang="en-GB" sz="3000" b="1" dirty="0">
                <a:solidFill>
                  <a:schemeClr val="tx1"/>
                </a:solidFill>
                <a:latin typeface="Arial Rounded MT Bold" panose="020F0704030504030204" pitchFamily="34" charset="0"/>
              </a:rPr>
              <a:t>Forces and Magnets</a:t>
            </a:r>
            <a:r>
              <a:rPr lang="en-GB" sz="3000" dirty="0">
                <a:solidFill>
                  <a:schemeClr val="tx1"/>
                </a:solidFill>
                <a:latin typeface="Arial Rounded MT Bold" panose="020F0704030504030204" pitchFamily="34" charset="0"/>
              </a:rPr>
              <a:t> as part of the Science topic. </a:t>
            </a:r>
            <a:endParaRPr kumimoji="0" lang="en-GB" sz="300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None/>
              <a:tabLst/>
              <a:defRPr/>
            </a:pPr>
            <a:endParaRPr kumimoji="0" lang="en-GB" sz="30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pic>
        <p:nvPicPr>
          <p:cNvPr id="2" name="Audio Recording 18 Jul 2021 at 16:50:04" descr="Audio Recording 18 Jul 2021 at 16:50:04">
            <a:hlinkClick r:id="" action="ppaction://media"/>
            <a:extLst>
              <a:ext uri="{FF2B5EF4-FFF2-40B4-BE49-F238E27FC236}">
                <a16:creationId xmlns:a16="http://schemas.microsoft.com/office/drawing/2014/main" id="{B43A9FA3-6F50-3E4D-AFAF-76545CB55A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0609" y="5948901"/>
            <a:ext cx="812800" cy="812800"/>
          </a:xfrm>
          <a:prstGeom prst="rect">
            <a:avLst/>
          </a:prstGeom>
        </p:spPr>
      </p:pic>
    </p:spTree>
    <p:extLst>
      <p:ext uri="{BB962C8B-B14F-4D97-AF65-F5344CB8AC3E}">
        <p14:creationId xmlns:p14="http://schemas.microsoft.com/office/powerpoint/2010/main" val="37374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{E8B4DACF-BBC6-674B-B74F-0F1AC416B677}tf10001062</Template>
  <TotalTime>4419</TotalTime>
  <Words>1638</Words>
  <Application>Microsoft Macintosh PowerPoint</Application>
  <PresentationFormat>Widescreen</PresentationFormat>
  <Paragraphs>109</Paragraphs>
  <Slides>23</Slides>
  <Notes>0</Notes>
  <HiddenSlides>0</HiddenSlides>
  <MMClips>23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Rounded MT Bold</vt:lpstr>
      <vt:lpstr>Gill Sans MT</vt:lpstr>
      <vt:lpstr>Impact</vt:lpstr>
      <vt:lpstr>Badge</vt:lpstr>
      <vt:lpstr>Welcome to year 5</vt:lpstr>
      <vt:lpstr>Meet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Swimming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Jegasaini Kumaradevan</dc:creator>
  <cp:lastModifiedBy>Jegasaini Kumaradevan</cp:lastModifiedBy>
  <cp:revision>24</cp:revision>
  <dcterms:created xsi:type="dcterms:W3CDTF">2020-08-25T18:49:58Z</dcterms:created>
  <dcterms:modified xsi:type="dcterms:W3CDTF">2021-07-19T14:07:23Z</dcterms:modified>
</cp:coreProperties>
</file>